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89"/>
  </p:notesMasterIdLst>
  <p:handoutMasterIdLst>
    <p:handoutMasterId r:id="rId90"/>
  </p:handoutMasterIdLst>
  <p:sldIdLst>
    <p:sldId id="277" r:id="rId5"/>
    <p:sldId id="292" r:id="rId6"/>
    <p:sldId id="293" r:id="rId7"/>
    <p:sldId id="295" r:id="rId8"/>
    <p:sldId id="294" r:id="rId9"/>
    <p:sldId id="264" r:id="rId10"/>
    <p:sldId id="274" r:id="rId11"/>
    <p:sldId id="309" r:id="rId12"/>
    <p:sldId id="285" r:id="rId13"/>
    <p:sldId id="286" r:id="rId14"/>
    <p:sldId id="316" r:id="rId15"/>
    <p:sldId id="362" r:id="rId16"/>
    <p:sldId id="365" r:id="rId17"/>
    <p:sldId id="366" r:id="rId18"/>
    <p:sldId id="363" r:id="rId19"/>
    <p:sldId id="364" r:id="rId20"/>
    <p:sldId id="317" r:id="rId21"/>
    <p:sldId id="319" r:id="rId22"/>
    <p:sldId id="327" r:id="rId23"/>
    <p:sldId id="353" r:id="rId24"/>
    <p:sldId id="321" r:id="rId25"/>
    <p:sldId id="323" r:id="rId26"/>
    <p:sldId id="324" r:id="rId27"/>
    <p:sldId id="296" r:id="rId28"/>
    <p:sldId id="340" r:id="rId29"/>
    <p:sldId id="303" r:id="rId30"/>
    <p:sldId id="320" r:id="rId31"/>
    <p:sldId id="325" r:id="rId32"/>
    <p:sldId id="367" r:id="rId33"/>
    <p:sldId id="368" r:id="rId34"/>
    <p:sldId id="369" r:id="rId35"/>
    <p:sldId id="370" r:id="rId36"/>
    <p:sldId id="371" r:id="rId37"/>
    <p:sldId id="372" r:id="rId38"/>
    <p:sldId id="359" r:id="rId39"/>
    <p:sldId id="360" r:id="rId40"/>
    <p:sldId id="361" r:id="rId41"/>
    <p:sldId id="328" r:id="rId42"/>
    <p:sldId id="329" r:id="rId43"/>
    <p:sldId id="330" r:id="rId44"/>
    <p:sldId id="331" r:id="rId45"/>
    <p:sldId id="332" r:id="rId46"/>
    <p:sldId id="334" r:id="rId47"/>
    <p:sldId id="356" r:id="rId48"/>
    <p:sldId id="302" r:id="rId49"/>
    <p:sldId id="287" r:id="rId50"/>
    <p:sldId id="337" r:id="rId51"/>
    <p:sldId id="304" r:id="rId52"/>
    <p:sldId id="289" r:id="rId53"/>
    <p:sldId id="335" r:id="rId54"/>
    <p:sldId id="338" r:id="rId55"/>
    <p:sldId id="339" r:id="rId56"/>
    <p:sldId id="291" r:id="rId57"/>
    <p:sldId id="373" r:id="rId58"/>
    <p:sldId id="375" r:id="rId59"/>
    <p:sldId id="376" r:id="rId60"/>
    <p:sldId id="377" r:id="rId61"/>
    <p:sldId id="378" r:id="rId62"/>
    <p:sldId id="374" r:id="rId63"/>
    <p:sldId id="308" r:id="rId64"/>
    <p:sldId id="354" r:id="rId65"/>
    <p:sldId id="357" r:id="rId66"/>
    <p:sldId id="336" r:id="rId67"/>
    <p:sldId id="300" r:id="rId68"/>
    <p:sldId id="341" r:id="rId69"/>
    <p:sldId id="313" r:id="rId70"/>
    <p:sldId id="342" r:id="rId71"/>
    <p:sldId id="343" r:id="rId72"/>
    <p:sldId id="379" r:id="rId73"/>
    <p:sldId id="351" r:id="rId74"/>
    <p:sldId id="380" r:id="rId75"/>
    <p:sldId id="381" r:id="rId76"/>
    <p:sldId id="382" r:id="rId77"/>
    <p:sldId id="350" r:id="rId78"/>
    <p:sldId id="349" r:id="rId79"/>
    <p:sldId id="348" r:id="rId80"/>
    <p:sldId id="383" r:id="rId81"/>
    <p:sldId id="347" r:id="rId82"/>
    <p:sldId id="346" r:id="rId83"/>
    <p:sldId id="355" r:id="rId84"/>
    <p:sldId id="358" r:id="rId85"/>
    <p:sldId id="310" r:id="rId86"/>
    <p:sldId id="284" r:id="rId87"/>
    <p:sldId id="352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28D7C9-CB09-5044-88D3-392F94776210}" v="1" dt="2024-06-14T04:18:21.0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handoutMaster" Target="handoutMasters/handoutMaster1.xml"/><Relationship Id="rId95" Type="http://schemas.microsoft.com/office/2015/10/relationships/revisionInfo" Target="revisionInfo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viewProps" Target="view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AAE38-79BE-4082-9A4D-2BEC47341C04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15613-D24F-46B4-9010-BD7B318E3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50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BCF22-2D75-4779-9C8B-6270AA3FA919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B8AC8-E212-48B2-9917-7448FC83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90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080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oject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762000"/>
            <a:ext cx="103632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the Project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25146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Project ID</a:t>
            </a:r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49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二等辺三角形 11"/>
          <p:cNvSpPr/>
          <p:nvPr userDrawn="1"/>
        </p:nvSpPr>
        <p:spPr>
          <a:xfrm>
            <a:off x="0" y="6406010"/>
            <a:ext cx="12192000" cy="452885"/>
          </a:xfrm>
          <a:prstGeom prst="triangle">
            <a:avLst>
              <a:gd name="adj" fmla="val 85448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4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557430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7524049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6120786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3108502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al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0238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88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dividu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1188891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Section Sub-Titles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3293331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tudent Information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Student IT Number | Student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Student’s Specialization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8789F7-2DE1-4BD0-98A0-4D627E8C7924}"/>
              </a:ext>
            </a:extLst>
          </p:cNvPr>
          <p:cNvSpPr/>
          <p:nvPr userDrawn="1"/>
        </p:nvSpPr>
        <p:spPr>
          <a:xfrm>
            <a:off x="10134600" y="152400"/>
            <a:ext cx="1981200" cy="228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Student Must add a professional photo to this cage</a:t>
            </a:r>
          </a:p>
        </p:txBody>
      </p:sp>
    </p:spTree>
    <p:extLst>
      <p:ext uri="{BB962C8B-B14F-4D97-AF65-F5344CB8AC3E}">
        <p14:creationId xmlns:p14="http://schemas.microsoft.com/office/powerpoint/2010/main" val="2008593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0358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7086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5089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1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75490AD-C6C9-4021-8C34-1F6444AB48BF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22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143000"/>
            <a:ext cx="116840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0503738D-67F6-4FC8-88E8-C0D768AD33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6EC11E-4ADA-413C-92B1-C0871F068AF1}"/>
              </a:ext>
            </a:extLst>
          </p:cNvPr>
          <p:cNvSpPr txBox="1"/>
          <p:nvPr userDrawn="1"/>
        </p:nvSpPr>
        <p:spPr>
          <a:xfrm>
            <a:off x="10287000" y="6536937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8C4007C-554A-4B16-A31C-089CB53EF86F}" type="datetime1">
              <a:rPr lang="en-US" sz="1200" b="1" smtClean="0"/>
              <a:t>10/10/2024</a:t>
            </a:fld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413745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50" r:id="rId3"/>
    <p:sldLayoutId id="2147483651" r:id="rId4"/>
    <p:sldLayoutId id="2147483660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2" r:id="rId14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dobe Devanagari" pitchFamily="18" charset="0"/>
          <a:ea typeface="+mj-ea"/>
          <a:cs typeface="Adobe Devanagari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ijcci.2017.12.005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entcom.2023.100616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46.svg"/><Relationship Id="rId9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abs/pii/S0023969022000224" TargetMode="External"/><Relationship Id="rId2" Type="http://schemas.openxmlformats.org/officeDocument/2006/relationships/hyperlink" Target="https://www.researchgate.net/publication/340901247_Project-Based_Learning_Approach_for_Teaching_Mobile_Application_Development_Using_Visualization_Technology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bmcpediatr.biomedcentral.com/articles/10.1186/s12887-022-03737-w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9212225/" TargetMode="External"/><Relationship Id="rId2" Type="http://schemas.openxmlformats.org/officeDocument/2006/relationships/hyperlink" Target="https://www.bbc.com/news/world-61028138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timesofindia.indiatimes.com/india-fastest-growing-open-source-contributor-github/articleshow/81741376.cms?from=mdr" TargetMode="External"/><Relationship Id="rId4" Type="http://schemas.openxmlformats.org/officeDocument/2006/relationships/hyperlink" Target="https://icts.io/2023/09/08/top-3-outsourcing-countries-in-asia-india-philipines-and-vietnam" TargetMode="Externa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75E098-F3D0-453C-BBF5-A7C840F21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100" y="762000"/>
            <a:ext cx="10363200" cy="1470025"/>
          </a:xfrm>
        </p:spPr>
        <p:txBody>
          <a:bodyPr>
            <a:normAutofit fontScale="90000"/>
          </a:bodyPr>
          <a:lstStyle/>
          <a:p>
            <a:br>
              <a:rPr lang="en-US" sz="4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60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Programming Learning App for Kids</a:t>
            </a:r>
            <a:br>
              <a:rPr lang="en-LK" sz="4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88F3F03-40A0-499D-BDCC-A8E886D9D7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R24-109</a:t>
            </a:r>
            <a:endParaRPr lang="en-LK" sz="320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endParaRPr lang="en-US"/>
          </a:p>
        </p:txBody>
      </p:sp>
      <p:pic>
        <p:nvPicPr>
          <p:cNvPr id="11" name="Picture 10" descr="A person and children playing with blocks&#10;&#10;Description automatically generated">
            <a:extLst>
              <a:ext uri="{FF2B5EF4-FFF2-40B4-BE49-F238E27FC236}">
                <a16:creationId xmlns:a16="http://schemas.microsoft.com/office/drawing/2014/main" id="{65FF010A-3881-6BEA-462E-097395677C4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704088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813887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Methodology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38200"/>
            <a:ext cx="11684000" cy="5181600"/>
          </a:xfrm>
        </p:spPr>
        <p:txBody>
          <a:bodyPr/>
          <a:lstStyle/>
          <a:p>
            <a:r>
              <a:rPr lang="en-US"/>
              <a:t>System Diagram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918CEE-3EE9-4768-90C7-A115F59361E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IT21023446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 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Sanjeevan M.C.M.A  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 R24-109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 descr="A diagram of a software development&#10;&#10;Description automatically generated">
            <a:extLst>
              <a:ext uri="{FF2B5EF4-FFF2-40B4-BE49-F238E27FC236}">
                <a16:creationId xmlns:a16="http://schemas.microsoft.com/office/drawing/2014/main" id="{7F30DA56-5DF4-0D39-9511-A90E8E1259C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662" y="1311273"/>
            <a:ext cx="9344026" cy="518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2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Methodology Cont’d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00881"/>
            <a:ext cx="11684000" cy="5181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/>
          </a:p>
          <a:p>
            <a:r>
              <a:rPr lang="en-US"/>
              <a:t>Technologies Used</a:t>
            </a:r>
            <a:endParaRPr lang="en-US">
              <a:ea typeface="Cambria"/>
            </a:endParaRPr>
          </a:p>
          <a:p>
            <a:pPr marL="0" indent="0">
              <a:buNone/>
            </a:pPr>
            <a:endParaRPr lang="en-US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Flutter</a:t>
            </a:r>
            <a:endParaRPr lang="en-US" sz="2800">
              <a:ea typeface="Cambria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Python</a:t>
            </a:r>
            <a:endParaRPr lang="en-US" sz="2800">
              <a:ea typeface="Cambria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LLM / GPT2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Libraries(Pandas, Torch, Transformers)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sz="2800">
              <a:ea typeface="Cambria"/>
            </a:endParaRPr>
          </a:p>
          <a:p>
            <a:endParaRPr lang="en-US">
              <a:ea typeface="Cambri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918CEE-3EE9-4768-90C7-A115F59361E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IT21023446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 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Sanjeevan M.C.M.A  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 R24-109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B8FF6D0D-602A-7CA1-FDA3-2DD398FFA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089" y="1356754"/>
            <a:ext cx="6051350" cy="36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52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34716-46F1-172D-158E-9C3EDD27F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 Cont’d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4F577-EE68-F3E1-1162-7A2DAB5DC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LK"/>
              <a:t>Model Dataset</a:t>
            </a:r>
          </a:p>
          <a:p>
            <a:pPr marL="0" indent="0">
              <a:buNone/>
            </a:pPr>
            <a:endParaRPr lang="en-LK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93F5671-5CC9-54A2-259D-517E58C7E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1" y="1709738"/>
            <a:ext cx="777240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182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34716-46F1-172D-158E-9C3EDD27F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 Cont’d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4F577-EE68-F3E1-1162-7A2DAB5DC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LK"/>
              <a:t>Model Code Snippets &amp; Story Generation</a:t>
            </a:r>
          </a:p>
          <a:p>
            <a:endParaRPr lang="en-LK"/>
          </a:p>
          <a:p>
            <a:pPr marL="0" indent="0">
              <a:buNone/>
            </a:pPr>
            <a:endParaRPr lang="en-LK"/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7EB357B-BDEC-2116-4461-895D58CC3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781675"/>
            <a:ext cx="5892799" cy="3933325"/>
          </a:xfrm>
          <a:prstGeom prst="rect">
            <a:avLst/>
          </a:prstGeom>
        </p:spPr>
      </p:pic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5E27E91-A200-4F96-04D8-F8B4E75349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210" y="1781675"/>
            <a:ext cx="5704379" cy="39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00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34716-46F1-172D-158E-9C3EDD27F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 Cont’d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4F577-EE68-F3E1-1162-7A2DAB5DC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LK"/>
          </a:p>
          <a:p>
            <a:endParaRPr lang="en-LK"/>
          </a:p>
          <a:p>
            <a:pPr marL="0" indent="0">
              <a:buNone/>
            </a:pPr>
            <a:endParaRPr lang="en-LK"/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4BBFC00-5591-7822-FAE1-230EB70DFA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1" y="1476875"/>
            <a:ext cx="5661151" cy="3904249"/>
          </a:xfrm>
          <a:prstGeom prst="rect">
            <a:avLst/>
          </a:prstGeom>
        </p:spPr>
      </p:pic>
      <p:pic>
        <p:nvPicPr>
          <p:cNvPr id="8" name="Picture 7" descr="A computer screen shot of white text&#10;&#10;Description automatically generated">
            <a:extLst>
              <a:ext uri="{FF2B5EF4-FFF2-40B4-BE49-F238E27FC236}">
                <a16:creationId xmlns:a16="http://schemas.microsoft.com/office/drawing/2014/main" id="{D6B19341-A862-9A06-5995-61467A248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76876"/>
            <a:ext cx="5791200" cy="390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07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34716-46F1-172D-158E-9C3EDD27F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 Cont’d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4F577-EE68-F3E1-1162-7A2DAB5DC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LK"/>
              <a:t>Challenges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>
                <a:ea typeface="+mn-lt"/>
                <a:cs typeface="+mn-lt"/>
              </a:rPr>
              <a:t>Own Dataset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>
                <a:ea typeface="+mn-lt"/>
                <a:cs typeface="+mn-lt"/>
              </a:rPr>
              <a:t>Generation Truncation</a:t>
            </a:r>
            <a:endParaRPr lang="en-LK">
              <a:ea typeface="Cambria"/>
            </a:endParaRPr>
          </a:p>
          <a:p>
            <a:pPr marL="0" indent="0">
              <a:lnSpc>
                <a:spcPct val="150000"/>
              </a:lnSpc>
              <a:buNone/>
            </a:pPr>
            <a:endParaRPr lang="en-LK">
              <a:ea typeface="Cambria"/>
            </a:endParaRPr>
          </a:p>
          <a:p>
            <a:pPr>
              <a:buFont typeface="Wingdings" pitchFamily="2" charset="2"/>
              <a:buChar char="Ø"/>
            </a:pPr>
            <a:endParaRPr lang="en-LK"/>
          </a:p>
          <a:p>
            <a:pPr marL="0" indent="0">
              <a:buNone/>
            </a:pPr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591918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34716-46F1-172D-158E-9C3EDD27F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 Cont’d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4F577-EE68-F3E1-1162-7A2DAB5DC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LK"/>
              <a:t>Future Plans</a:t>
            </a:r>
            <a:endParaRPr lang="en-US">
              <a:ea typeface="Cambria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LK"/>
              <a:t>Complete the subcomponents</a:t>
            </a:r>
            <a:endParaRPr lang="en-LK">
              <a:ea typeface="Cambria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LK"/>
              <a:t>Prototype Design</a:t>
            </a:r>
            <a:endParaRPr lang="en-LK">
              <a:ea typeface="Cambria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LK"/>
              <a:t>Feedback Gathering</a:t>
            </a:r>
            <a:endParaRPr lang="en-LK">
              <a:ea typeface="Cambria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LK"/>
              <a:t>Research Paper</a:t>
            </a:r>
            <a:endParaRPr lang="en-LK">
              <a:ea typeface="Cambria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LK"/>
              <a:t>Complete 90%</a:t>
            </a:r>
            <a:endParaRPr lang="en-LK">
              <a:ea typeface="Cambria"/>
            </a:endParaRPr>
          </a:p>
          <a:p>
            <a:pPr marL="0" indent="0">
              <a:buNone/>
            </a:pPr>
            <a:endParaRPr lang="en-LK"/>
          </a:p>
          <a:p>
            <a:pPr>
              <a:buFont typeface="Wingdings" pitchFamily="2" charset="2"/>
              <a:buChar char="Ø"/>
            </a:pPr>
            <a:endParaRPr lang="en-LK"/>
          </a:p>
          <a:p>
            <a:pPr>
              <a:buFont typeface="Wingdings" pitchFamily="2" charset="2"/>
              <a:buChar char="Ø"/>
            </a:pPr>
            <a:endParaRPr lang="en-LK"/>
          </a:p>
          <a:p>
            <a:pPr>
              <a:buFont typeface="Wingdings" pitchFamily="2" charset="2"/>
              <a:buChar char="Ø"/>
            </a:pPr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4001824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Methodology Cont’d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454025"/>
            <a:ext cx="11684000" cy="5181600"/>
          </a:xfrm>
        </p:spPr>
        <p:txBody>
          <a:bodyPr/>
          <a:lstStyle/>
          <a:p>
            <a:pPr marL="0" indent="0">
              <a:buNone/>
            </a:pPr>
            <a:endParaRPr lang="en-US"/>
          </a:p>
          <a:p>
            <a:r>
              <a:rPr lang="en-US"/>
              <a:t>System Requirements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918CEE-3EE9-4768-90C7-A115F59361E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IT21023446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 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Sanjeevan M.C.M.A  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 R24-109</a:t>
            </a:r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8B3CA94-A1AF-2595-E974-D1F46C4103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636218"/>
              </p:ext>
            </p:extLst>
          </p:nvPr>
        </p:nvGraphicFramePr>
        <p:xfrm>
          <a:off x="304800" y="1789112"/>
          <a:ext cx="11582400" cy="4275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1200">
                  <a:extLst>
                    <a:ext uri="{9D8B030D-6E8A-4147-A177-3AD203B41FA5}">
                      <a16:colId xmlns:a16="http://schemas.microsoft.com/office/drawing/2014/main" val="3495081016"/>
                    </a:ext>
                  </a:extLst>
                </a:gridCol>
                <a:gridCol w="5791200">
                  <a:extLst>
                    <a:ext uri="{9D8B030D-6E8A-4147-A177-3AD203B41FA5}">
                      <a16:colId xmlns:a16="http://schemas.microsoft.com/office/drawing/2014/main" val="3578795304"/>
                    </a:ext>
                  </a:extLst>
                </a:gridCol>
              </a:tblGrid>
              <a:tr h="610734">
                <a:tc>
                  <a:txBody>
                    <a:bodyPr/>
                    <a:lstStyle/>
                    <a:p>
                      <a:r>
                        <a:rPr lang="en-LK"/>
                        <a:t>Functional Requirements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LK"/>
                        <a:t>Non Functional Requirements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122705"/>
                  </a:ext>
                </a:extLst>
              </a:tr>
              <a:tr h="610734">
                <a:tc>
                  <a:txBody>
                    <a:bodyPr/>
                    <a:lstStyle/>
                    <a:p>
                      <a:r>
                        <a:rPr lang="en-LK"/>
                        <a:t>User Registration and User Profile creation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LK"/>
                        <a:t>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363566"/>
                  </a:ext>
                </a:extLst>
              </a:tr>
              <a:tr h="610734">
                <a:tc>
                  <a:txBody>
                    <a:bodyPr/>
                    <a:lstStyle/>
                    <a:p>
                      <a:r>
                        <a:rPr lang="en-LK"/>
                        <a:t>Programming concepts 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LK"/>
                        <a:t>Scalability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696447"/>
                  </a:ext>
                </a:extLst>
              </a:tr>
              <a:tr h="610734">
                <a:tc>
                  <a:txBody>
                    <a:bodyPr/>
                    <a:lstStyle/>
                    <a:p>
                      <a:r>
                        <a:rPr lang="en-LK"/>
                        <a:t>Story Customization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LK"/>
                        <a:t>Acessability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17732"/>
                  </a:ext>
                </a:extLst>
              </a:tr>
              <a:tr h="610734">
                <a:tc>
                  <a:txBody>
                    <a:bodyPr/>
                    <a:lstStyle/>
                    <a:p>
                      <a:r>
                        <a:rPr lang="en-LK"/>
                        <a:t>Language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LK"/>
                        <a:t>Security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275505"/>
                  </a:ext>
                </a:extLst>
              </a:tr>
              <a:tr h="610734">
                <a:tc>
                  <a:txBody>
                    <a:bodyPr/>
                    <a:lstStyle/>
                    <a:p>
                      <a:r>
                        <a:rPr lang="en-LK"/>
                        <a:t>Feedback Generation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LK"/>
                        <a:t>Content Quality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287554"/>
                  </a:ext>
                </a:extLst>
              </a:tr>
              <a:tr h="610734">
                <a:tc>
                  <a:txBody>
                    <a:bodyPr/>
                    <a:lstStyle/>
                    <a:p>
                      <a:r>
                        <a:rPr lang="en-LK"/>
                        <a:t>Hint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LK"/>
                        <a:t>Reliability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406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896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Methodology Cont’d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4208"/>
            <a:ext cx="11684000" cy="5181600"/>
          </a:xfrm>
        </p:spPr>
        <p:txBody>
          <a:bodyPr/>
          <a:lstStyle/>
          <a:p>
            <a:pPr marL="0" indent="0">
              <a:buNone/>
            </a:pPr>
            <a:endParaRPr lang="en-US"/>
          </a:p>
          <a:p>
            <a:r>
              <a:rPr lang="en-US"/>
              <a:t>Gannt Chart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918CEE-3EE9-4768-90C7-A115F59361E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IT21023446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 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Sanjeevan M.C.M.A  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 R24-109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 descr="A screenshot of a project management&#10;&#10;Description automatically generated">
            <a:extLst>
              <a:ext uri="{FF2B5EF4-FFF2-40B4-BE49-F238E27FC236}">
                <a16:creationId xmlns:a16="http://schemas.microsoft.com/office/drawing/2014/main" id="{62B77175-A6E5-16B3-9310-0AE8C1BBC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28" y="1312732"/>
            <a:ext cx="10437985" cy="531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430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Methodology Cont’d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4208"/>
            <a:ext cx="11684000" cy="5181600"/>
          </a:xfrm>
        </p:spPr>
        <p:txBody>
          <a:bodyPr/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918CEE-3EE9-4768-90C7-A115F59361E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IT21023446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 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Sanjeevan M.C.M.A  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 R24-109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5FEFC34-0C0E-7E40-83D9-DF4D10F8D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1076323"/>
            <a:ext cx="11115675" cy="518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15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B9CB4-D187-0E16-A0C5-F0CBC91C2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Research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6B1BD-01E4-5DBE-BB3C-04432A450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68778"/>
            <a:ext cx="11684000" cy="5181600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Sri Lanka is facing a USD price hike [1], impacting several sectors still recovering from the pandemic [2].</a:t>
            </a:r>
            <a:br>
              <a:rPr lang="en-US"/>
            </a:br>
            <a:endParaRPr lang="en-US"/>
          </a:p>
          <a:p>
            <a:r>
              <a:rPr lang="en-US"/>
              <a:t>Fortunately, IT Sector is still good in Sri Lanka.</a:t>
            </a:r>
            <a:br>
              <a:rPr lang="en-US"/>
            </a:br>
            <a:endParaRPr lang="en-US"/>
          </a:p>
          <a:p>
            <a:r>
              <a:rPr lang="en-US"/>
              <a:t>Increased outsourcing from larger companies to South Asian countries, primarily India, presents potential challenges [3].</a:t>
            </a:r>
            <a:br>
              <a:rPr lang="en-US"/>
            </a:br>
            <a:endParaRPr lang="en-US"/>
          </a:p>
          <a:p>
            <a:r>
              <a:rPr lang="en-US"/>
              <a:t>India's large pool of young talent contributing to open-source projects is a potential competitor [4].</a:t>
            </a:r>
            <a:br>
              <a:rPr lang="en-US"/>
            </a:br>
            <a:endParaRPr lang="en-US"/>
          </a:p>
          <a:p>
            <a:r>
              <a:rPr lang="en-US"/>
              <a:t>Potential knowledge gap between Sri Lankan Teenagers and Indian Teenagers.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Picture 4" descr="A person holding a puzzle piece&#10;&#10;Description automatically generated">
            <a:extLst>
              <a:ext uri="{FF2B5EF4-FFF2-40B4-BE49-F238E27FC236}">
                <a16:creationId xmlns:a16="http://schemas.microsoft.com/office/drawing/2014/main" id="{FA8C028C-2FE8-04F1-0B7F-F370FEDAF5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"/>
            <a:ext cx="122710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676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C742-9A68-F46C-7BEF-B06482CF3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Supporting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286EE-09BC-148C-B155-3369472AB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Budget</a:t>
            </a:r>
          </a:p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84FD047-15C1-6A77-4F02-301349494D18}"/>
              </a:ext>
            </a:extLst>
          </p:cNvPr>
          <p:cNvGraphicFramePr>
            <a:graphicFrameLocks noGrp="1"/>
          </p:cNvGraphicFramePr>
          <p:nvPr/>
        </p:nvGraphicFramePr>
        <p:xfrm>
          <a:off x="1838036" y="1664755"/>
          <a:ext cx="8201892" cy="4638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3964">
                  <a:extLst>
                    <a:ext uri="{9D8B030D-6E8A-4147-A177-3AD203B41FA5}">
                      <a16:colId xmlns:a16="http://schemas.microsoft.com/office/drawing/2014/main" val="361967294"/>
                    </a:ext>
                  </a:extLst>
                </a:gridCol>
                <a:gridCol w="2733964">
                  <a:extLst>
                    <a:ext uri="{9D8B030D-6E8A-4147-A177-3AD203B41FA5}">
                      <a16:colId xmlns:a16="http://schemas.microsoft.com/office/drawing/2014/main" val="714374090"/>
                    </a:ext>
                  </a:extLst>
                </a:gridCol>
                <a:gridCol w="2733964">
                  <a:extLst>
                    <a:ext uri="{9D8B030D-6E8A-4147-A177-3AD203B41FA5}">
                      <a16:colId xmlns:a16="http://schemas.microsoft.com/office/drawing/2014/main" val="4179093859"/>
                    </a:ext>
                  </a:extLst>
                </a:gridCol>
              </a:tblGrid>
              <a:tr h="77303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Expenditure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Cost ($)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028338"/>
                  </a:ext>
                </a:extLst>
              </a:tr>
              <a:tr h="77303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Domain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14.43</a:t>
                      </a:r>
                      <a:r>
                        <a:rPr lang="en-US"/>
                        <a:t>$/M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291946"/>
                  </a:ext>
                </a:extLst>
              </a:tr>
              <a:tr h="77303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Hosting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2.99</a:t>
                      </a:r>
                      <a:r>
                        <a:rPr lang="en-US"/>
                        <a:t>$/M</a:t>
                      </a:r>
                      <a:br>
                        <a:rPr lang="en-US"/>
                      </a:b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290390"/>
                  </a:ext>
                </a:extLst>
              </a:tr>
              <a:tr h="77303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Traveling Expenses (4 Members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12.84$/Trip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024892"/>
                  </a:ext>
                </a:extLst>
              </a:tr>
              <a:tr h="77303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Google Play Developer Fee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25$ (One Time)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244479"/>
                  </a:ext>
                </a:extLst>
              </a:tr>
              <a:tr h="773032">
                <a:tc gridSpan="2">
                  <a:txBody>
                    <a:bodyPr/>
                    <a:lstStyle/>
                    <a:p>
                      <a:pPr algn="ctr"/>
                      <a:r>
                        <a:rPr lang="en-US"/>
                        <a:t>Total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55.26$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87856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00DFFD2-1019-0388-4CF6-9F6D98C2050C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IT21037306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Fahmi M.F.A.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</p:spTree>
    <p:extLst>
      <p:ext uri="{BB962C8B-B14F-4D97-AF65-F5344CB8AC3E}">
        <p14:creationId xmlns:p14="http://schemas.microsoft.com/office/powerpoint/2010/main" val="2067134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Supporting Items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558799"/>
            <a:ext cx="11684000" cy="5181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/>
          </a:p>
          <a:p>
            <a:r>
              <a:rPr lang="en-US"/>
              <a:t>Commercialization</a:t>
            </a:r>
          </a:p>
          <a:p>
            <a:pPr marL="0" indent="0">
              <a:buNone/>
            </a:pPr>
            <a:endParaRPr lang="en-US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Offer a subscription-based model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 i="0">
                <a:solidFill>
                  <a:srgbClr val="0D0D0D"/>
                </a:solidFill>
                <a:effectLst/>
              </a:rPr>
              <a:t>Licensing and Partnerships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>
                <a:solidFill>
                  <a:srgbClr val="000000"/>
                </a:solidFill>
                <a:effectLst/>
              </a:rPr>
              <a:t>Share on social media add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>
                <a:solidFill>
                  <a:srgbClr val="000000"/>
                </a:solidFill>
                <a:effectLst/>
              </a:rPr>
              <a:t>Make it shareable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>
                <a:solidFill>
                  <a:srgbClr val="000000"/>
                </a:solidFill>
                <a:effectLst/>
              </a:rPr>
              <a:t>Provide an accurate description of our product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sz="2800"/>
          </a:p>
          <a:p>
            <a:pPr>
              <a:buFont typeface="Wingdings" pitchFamily="2" charset="2"/>
              <a:buChar char="Ø"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918CEE-3EE9-4768-90C7-A115F59361E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IT21023446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 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Sanjeevan M.C.M.A  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 R24-109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 descr="A computer screen with a cursor pointing at a advertisement&#10;&#10;Description automatically generated">
            <a:extLst>
              <a:ext uri="{FF2B5EF4-FFF2-40B4-BE49-F238E27FC236}">
                <a16:creationId xmlns:a16="http://schemas.microsoft.com/office/drawing/2014/main" id="{7CB4F3E9-B8D1-3862-ED2B-489F9A7ED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313" y="1523999"/>
            <a:ext cx="6135687" cy="3251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52709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References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96962"/>
            <a:ext cx="11684000" cy="5181600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LK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[5]  Simões Gomes, Tancicleide Carina, et al. “Exploring an Approach Based on Digital Games for Teaching Programming Concepts to Young Children.” </a:t>
            </a:r>
            <a:r>
              <a:rPr lang="en-LK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International Journal of Child-Computer Interaction</a:t>
            </a:r>
            <a:r>
              <a:rPr lang="en-LK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vol. 16, June 2018, pp. 77–84, </a:t>
            </a:r>
            <a:r>
              <a:rPr lang="en-LK" sz="1800" u="sng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https://doi.org/10.1016/j.ijcci.2017.12.005</a:t>
            </a:r>
            <a:r>
              <a:rPr lang="en-LK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LK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[6]  </a:t>
            </a:r>
            <a:r>
              <a:rPr lang="en-LK" sz="180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Dietz, G., Le, J. K., Tamer, N., Han, J., Gweon, H., Murnane, E. L., &amp; Landay, J. A. (2021). StoryCoder: Teaching computational thinking concepts through storytelling in a voice-guided app for children. In Proceedings of the 2021 CHI Conference on Human Factors in Computing Systems (pp. 1-15). ACM. [doi:10.1145/3411764.3445039]</a:t>
            </a:r>
            <a:endParaRPr lang="en-LK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LK" sz="180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[7] Ruan, S., He, J., Rui, J., Burkle, J., Hakim, D., Wang, A., Yufeng, L., Zhou, L., Xu, Q., AbuHashem, A., Dietz, G., Murnane, E. L., Brunskill, E., &amp; Landay, J. A. (2020). Children's math learning with feedback-augmented narrative technology. In Proceedings of the 2020 ACM Conference on Human-Computer Interaction (pp. 567-580). ACM. [doi:10.1145/3334423.3377805]</a:t>
            </a:r>
            <a:endParaRPr lang="en-LK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LK" sz="180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[8] Maloney, J., Resnick, M., Rusk, N., &amp; Silverman, B. (2008). The design and evaluation of programming systems for children. In CHI '08 Proceedings of the SIGCHI Conference on Human Factors in Computing Systems (pp. 1025-1034). ACM</a:t>
            </a:r>
            <a:endParaRPr lang="en-LK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LK" sz="180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[9] </a:t>
            </a:r>
            <a:r>
              <a:rPr lang="en-LK" sz="180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Garcia, P., Glassman, E., [et al.] (2022). "An Empirical Study of Mobile Programming Environments for Young Children," IEEE Transactions on Learning Technologies, 14(3), pp. 456-469.</a:t>
            </a:r>
            <a:endParaRPr lang="en-LK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918CEE-3EE9-4768-90C7-A115F59361E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IT21023446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 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Sanjeevan M.C.M.A  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 R24-109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733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References Cont’d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96962"/>
            <a:ext cx="11684000" cy="5181600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LK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[10] </a:t>
            </a:r>
            <a:r>
              <a:rPr lang="en-LK" sz="180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M. Videnovik, A. M. Bogdanova, and V. Trajkovik, "Game-based learning approach in computer science in primary education: A systematic review, vol. 1, no. 100616, Jan. 2023. [Online]. Available: </a:t>
            </a:r>
            <a:r>
              <a:rPr lang="en-LK" sz="1800" u="none" strike="noStrike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https://doi.org/10.1016/j.entcom.2023.100616</a:t>
            </a:r>
            <a:endParaRPr lang="en-LK" sz="180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LK" sz="18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[11] </a:t>
            </a:r>
            <a:r>
              <a:rPr lang="en-GB" sz="1800" b="0" i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"Improving Teaching and Learning Computer Programming in Schools through Educational Software." </a:t>
            </a:r>
            <a:r>
              <a:rPr lang="en-GB" sz="1800" b="0" i="1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Olympiads in Informatics</a:t>
            </a:r>
            <a:r>
              <a:rPr lang="en-GB" sz="1800" b="0" i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vol. 11, pp. 55-75, 2017, doi:10.15388/ioi.2017.05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GB" sz="180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[12] </a:t>
            </a:r>
            <a:r>
              <a:rPr lang="en-GB" sz="18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Devananda Sreekanth and </a:t>
            </a:r>
            <a:r>
              <a:rPr lang="en-GB" sz="1800" b="0" i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GB" sz="18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Nasrin </a:t>
            </a:r>
            <a:r>
              <a:rPr lang="en-GB" sz="1800" b="0" i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Dehbozorgi</a:t>
            </a:r>
            <a:r>
              <a:rPr lang="en-GB" sz="18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Title: "AI-based Quiz Generation: The Role of LLMs in Digital Education" Conference: C-DAY FALL 2023 Year: 2023 DOI</a:t>
            </a:r>
            <a:endParaRPr lang="en-GB" sz="1800">
              <a:solidFill>
                <a:srgbClr val="1F1F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GB" sz="180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[13]</a:t>
            </a:r>
            <a:r>
              <a:rPr lang="en-GB" sz="18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Abraham </a:t>
            </a:r>
            <a:r>
              <a:rPr lang="en-GB" sz="1800" b="0" i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Karikari</a:t>
            </a:r>
            <a:r>
              <a:rPr lang="en-GB" sz="18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Emmanuel Opoku </a:t>
            </a:r>
            <a:r>
              <a:rPr lang="en-GB" sz="1800" b="0" i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Kumi</a:t>
            </a:r>
            <a:r>
              <a:rPr lang="en-GB" sz="18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Ellen Afia </a:t>
            </a:r>
            <a:r>
              <a:rPr lang="en-GB" sz="1800" b="0" i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Achiaa</a:t>
            </a:r>
            <a:r>
              <a:rPr lang="en-GB" sz="18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Juliet </a:t>
            </a:r>
            <a:r>
              <a:rPr lang="en-GB" sz="1800" b="0" i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Adu</a:t>
            </a:r>
            <a:r>
              <a:rPr lang="en-GB" sz="18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"The Impact of Using Mother Tongue as Instructional Language in Teaching and Learning of Mathematics in Rural Primary Schools: A Case Study of four selected Schools in </a:t>
            </a:r>
            <a:r>
              <a:rPr lang="en-GB" sz="1800" b="0" i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Sefwi</a:t>
            </a:r>
            <a:r>
              <a:rPr lang="en-GB" sz="18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b="0" i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Akontombra</a:t>
            </a:r>
            <a:r>
              <a:rPr lang="en-GB" sz="18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District, Ghana," International Journal of Novel Research in Education and Learning, vol. 9, issue 1, pp. 26-38, January-February 2022</a:t>
            </a:r>
            <a:endParaRPr lang="en-GB" sz="1800">
              <a:solidFill>
                <a:srgbClr val="1F1F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GB" sz="180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[14]</a:t>
            </a:r>
            <a:r>
              <a:rPr lang="en-GB" sz="1800" b="0" i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Smith, J., &amp; Johnson, A. (2023). "Generating Multiple Choice Questions for Computing Courses Using Large Language Models." </a:t>
            </a:r>
            <a:r>
              <a:rPr lang="en-GB" sz="1800" b="0" i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Education</a:t>
            </a:r>
            <a:r>
              <a:rPr lang="en-GB" sz="1800" b="0" i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10(5), 123-135. DOI: 10.1109/TE.2023.456789.</a:t>
            </a:r>
            <a:endParaRPr lang="en-GB" sz="1800">
              <a:solidFill>
                <a:srgbClr val="1F1F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GB" sz="180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[15]</a:t>
            </a:r>
            <a:r>
              <a:rPr lang="en-GB" sz="1800" b="0" i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Z. Zhao et al., "More human than human: LLM-generated narratives outperform human-LLM interleaved narratives," in </a:t>
            </a:r>
            <a:r>
              <a:rPr lang="en-GB" sz="1800" b="0" i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15th Conference on Creativity and Cognition (C&amp;C '23)</a:t>
            </a:r>
            <a:r>
              <a:rPr lang="en-GB" sz="1800" b="0" i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June 2023, pp. 368-370, </a:t>
            </a:r>
            <a:r>
              <a:rPr lang="en-GB" sz="1800" b="0" i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GB" sz="1800" b="0" i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10.1145/3591196.3596612.</a:t>
            </a:r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918CEE-3EE9-4768-90C7-A115F59361E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IT21023446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 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Sanjeevan M.C.M.A  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 R24-109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089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AF539-DB3C-4B8F-F80A-CFF3D211E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Customized Kids Assisting system</a:t>
            </a:r>
            <a:br>
              <a:rPr lang="en-US"/>
            </a:br>
            <a:r>
              <a:rPr lang="en-US"/>
              <a:t>IT21037306 | Fahmi M.F.A.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297AE-EBCC-645F-BD75-4403A7403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Software Engineering Specialization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282363-9E17-F1F8-1815-3FF6A2787AE4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IT21037306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Fahmi M.F.A.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93A4A4-2A13-5AD8-8D66-5BBAB46FE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359" y="133351"/>
            <a:ext cx="2010966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836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13A4C-DBFD-7130-BC19-E96A07B0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Research Questions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B144C-6B9B-7777-5FA1-3E79C8BF1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How to assist kids when they are getting doubts ?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How to get input from kids ?</a:t>
            </a:r>
          </a:p>
          <a:p>
            <a:endParaRPr lang="en-US"/>
          </a:p>
          <a:p>
            <a:r>
              <a:rPr lang="en-US"/>
              <a:t>How to provide the suitable answer for their doubts ?</a:t>
            </a:r>
          </a:p>
          <a:p>
            <a:endParaRPr lang="en-US"/>
          </a:p>
          <a:p>
            <a:r>
              <a:rPr lang="en-US"/>
              <a:t>How to identify the kids questions even those are not properly structed?</a:t>
            </a:r>
          </a:p>
          <a:p>
            <a:endParaRPr lang="en-US"/>
          </a:p>
          <a:p>
            <a:r>
              <a:rPr lang="en-US"/>
              <a:t>What are the ways to provide the answers?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5088D4-BA8A-1745-7C00-1427C87426EA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IT21037306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Fahmi M.F.A.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</p:spTree>
    <p:extLst>
      <p:ext uri="{BB962C8B-B14F-4D97-AF65-F5344CB8AC3E}">
        <p14:creationId xmlns:p14="http://schemas.microsoft.com/office/powerpoint/2010/main" val="3446997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0F11A-0FB3-9C3A-DD33-40BCD3E0C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Research Gap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E2AA0B4-0923-88E7-30EC-30A7D7FE9E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7413201"/>
              </p:ext>
            </p:extLst>
          </p:nvPr>
        </p:nvGraphicFramePr>
        <p:xfrm>
          <a:off x="304800" y="1096962"/>
          <a:ext cx="11683999" cy="54299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6800">
                  <a:extLst>
                    <a:ext uri="{9D8B030D-6E8A-4147-A177-3AD203B41FA5}">
                      <a16:colId xmlns:a16="http://schemas.microsoft.com/office/drawing/2014/main" val="3079654504"/>
                    </a:ext>
                  </a:extLst>
                </a:gridCol>
                <a:gridCol w="2575367">
                  <a:extLst>
                    <a:ext uri="{9D8B030D-6E8A-4147-A177-3AD203B41FA5}">
                      <a16:colId xmlns:a16="http://schemas.microsoft.com/office/drawing/2014/main" val="1592791551"/>
                    </a:ext>
                  </a:extLst>
                </a:gridCol>
                <a:gridCol w="2098232">
                  <a:extLst>
                    <a:ext uri="{9D8B030D-6E8A-4147-A177-3AD203B41FA5}">
                      <a16:colId xmlns:a16="http://schemas.microsoft.com/office/drawing/2014/main" val="1695534050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2277190651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669720298"/>
                    </a:ext>
                  </a:extLst>
                </a:gridCol>
              </a:tblGrid>
              <a:tr h="51041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Research Papers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Methodology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Technology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Gap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My Component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9967709"/>
                  </a:ext>
                </a:extLst>
              </a:tr>
              <a:tr h="166861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baseline="0" noProof="0">
                          <a:solidFill>
                            <a:srgbClr val="000000"/>
                          </a:solidFill>
                        </a:rPr>
                        <a:t>Software Agent in E-Learning Mobile Application for Kindergarten Students [16].</a:t>
                      </a:r>
                      <a:endParaRPr lang="en-US" sz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 algn="just">
                        <a:lnSpc>
                          <a:spcPct val="100000"/>
                        </a:lnSpc>
                        <a:buFont typeface="Arial"/>
                        <a:buChar char="•"/>
                      </a:pPr>
                      <a:r>
                        <a:rPr lang="en-US" sz="1100" u="none" strike="noStrike" baseline="0" noProof="0">
                          <a:solidFill>
                            <a:srgbClr val="000000"/>
                          </a:solidFill>
                        </a:rPr>
                        <a:t>Questionnaire Testing</a:t>
                      </a:r>
                    </a:p>
                    <a:p>
                      <a:pPr marL="171450" lvl="0" indent="-171450" algn="just">
                        <a:lnSpc>
                          <a:spcPct val="100000"/>
                        </a:lnSpc>
                        <a:buFont typeface="Arial"/>
                        <a:buChar char="•"/>
                      </a:pPr>
                      <a:r>
                        <a:rPr lang="en-US" sz="1100" u="none" strike="noStrike" baseline="0" noProof="0">
                          <a:solidFill>
                            <a:srgbClr val="000000"/>
                          </a:solidFill>
                        </a:rPr>
                        <a:t>Semi-Structured Interviews</a:t>
                      </a:r>
                    </a:p>
                    <a:p>
                      <a:pPr marL="171450" lvl="0" indent="-171450" algn="just">
                        <a:lnSpc>
                          <a:spcPct val="100000"/>
                        </a:lnSpc>
                        <a:buFont typeface="Arial"/>
                        <a:buChar char="•"/>
                      </a:pPr>
                      <a:r>
                        <a:rPr lang="en-US" sz="1100" u="none" strike="noStrike" baseline="0" noProof="0">
                          <a:solidFill>
                            <a:srgbClr val="000000"/>
                          </a:solidFill>
                        </a:rPr>
                        <a:t>Feedback Collection</a:t>
                      </a:r>
                    </a:p>
                    <a:p>
                      <a:pPr marL="171450" lvl="0" indent="-171450" algn="just">
                        <a:lnSpc>
                          <a:spcPct val="100000"/>
                        </a:lnSpc>
                        <a:buFont typeface="Arial"/>
                        <a:buChar char="•"/>
                      </a:pPr>
                      <a:r>
                        <a:rPr lang="en-US" sz="1100" u="none" strike="noStrike" baseline="0" noProof="0">
                          <a:solidFill>
                            <a:srgbClr val="000000"/>
                          </a:solidFill>
                        </a:rPr>
                        <a:t>Observational Study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Not Mentioned</a:t>
                      </a:r>
                    </a:p>
                    <a:p>
                      <a:pPr lvl="0">
                        <a:buNone/>
                      </a:pPr>
                      <a:r>
                        <a:rPr lang="en-US" sz="1100"/>
                        <a:t>But They Developed Android App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Not providing a assistance to kids through the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Providing a proper assistance system through the app.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0209322"/>
                  </a:ext>
                </a:extLst>
              </a:tr>
              <a:tr h="124546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000000"/>
                          </a:solidFill>
                          <a:latin typeface="Cambria"/>
                        </a:rPr>
                        <a:t>Learning Math through Mobile Game for Primary School Students [17].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100"/>
                        <a:t>Designing the Model of Learning</a:t>
                      </a:r>
                    </a:p>
                    <a:p>
                      <a:pPr marL="171450" lvl="0" indent="-171450">
                        <a:buFont typeface="Arial"/>
                        <a:buChar char="•"/>
                      </a:pPr>
                      <a:r>
                        <a:rPr lang="en-US" sz="1100"/>
                        <a:t>Creating User Interface Prototypes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mbria"/>
                        </a:rPr>
                        <a:t>Not Mentioned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/>
                        <a:t>Helping kids through communicate via forum. 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200"/>
                        <a:t>Hard to maintain safety &amp; privacy. 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200"/>
                        <a:t>Requires lots of human interaction.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l" rtl="0" eaLnBrk="1" latinLnBrk="0" hangingPunct="1">
                        <a:buNone/>
                      </a:pPr>
                      <a:r>
                        <a:rPr lang="en-US" sz="140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Providing a proper assistance system through the app.</a:t>
                      </a:r>
                      <a:endParaRPr lang="en-US" sz="1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63865"/>
                  </a:ext>
                </a:extLst>
              </a:tr>
              <a:tr h="99965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000000"/>
                          </a:solidFill>
                          <a:latin typeface="Cambria"/>
                        </a:rPr>
                        <a:t>Digital Learning For Kids [18].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100"/>
                        <a:t>Extract the information</a:t>
                      </a:r>
                    </a:p>
                    <a:p>
                      <a:pPr marL="171450" lvl="0" indent="-171450">
                        <a:buFont typeface="Arial"/>
                        <a:buChar char="•"/>
                      </a:pPr>
                      <a:r>
                        <a:rPr lang="en-US" sz="1100"/>
                        <a:t>Sentiment analysis from the text and audio input.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Arial"/>
                        <a:buChar char="•"/>
                      </a:pPr>
                      <a:r>
                        <a:rPr lang="en-US" sz="1100" b="0" i="0" u="none" strike="noStrike" baseline="0" noProof="0">
                          <a:solidFill>
                            <a:srgbClr val="000000"/>
                          </a:solidFill>
                          <a:latin typeface="Cambria"/>
                        </a:rPr>
                        <a:t>Text to Speech (TTS)</a:t>
                      </a:r>
                    </a:p>
                    <a:p>
                      <a:pPr marL="171450" lvl="0" indent="-171450">
                        <a:buFont typeface="Arial"/>
                        <a:buChar char="•"/>
                      </a:pPr>
                      <a:r>
                        <a:rPr lang="en-US" sz="1100" b="0" i="0" u="none" strike="noStrike" baseline="0" noProof="0">
                          <a:solidFill>
                            <a:srgbClr val="000000"/>
                          </a:solidFill>
                          <a:latin typeface="Cambria"/>
                        </a:rPr>
                        <a:t>Machine Learning </a:t>
                      </a:r>
                    </a:p>
                    <a:p>
                      <a:pPr marL="171450" lvl="0" indent="-171450">
                        <a:buFont typeface="Arial"/>
                        <a:buChar char="•"/>
                      </a:pPr>
                      <a:r>
                        <a:rPr lang="en-US" sz="1100" b="0" i="0" u="none" strike="noStrike" baseline="0" noProof="0">
                          <a:solidFill>
                            <a:srgbClr val="000000"/>
                          </a:solidFill>
                          <a:latin typeface="Cambria"/>
                        </a:rPr>
                        <a:t>Natural Language Processing </a:t>
                      </a:r>
                    </a:p>
                    <a:p>
                      <a:pPr marL="171450" lvl="0" indent="-171450">
                        <a:buFont typeface="Arial"/>
                        <a:buChar char="•"/>
                      </a:pPr>
                      <a:r>
                        <a:rPr lang="en-US" sz="1100" b="0" i="0" u="none" strike="noStrike" baseline="0" noProof="0">
                          <a:solidFill>
                            <a:srgbClr val="000000"/>
                          </a:solidFill>
                          <a:latin typeface="Cambria"/>
                        </a:rPr>
                        <a:t>Web Scraping: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en-US" sz="1400" b="0" i="0" u="none" strike="noStrike" baseline="0" noProof="0">
                          <a:solidFill>
                            <a:srgbClr val="000000"/>
                          </a:solidFill>
                          <a:latin typeface="Cambria"/>
                        </a:rPr>
                        <a:t>Not providing a assistance to kids through the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baseline="0" noProof="0">
                          <a:solidFill>
                            <a:srgbClr val="000000"/>
                          </a:solidFill>
                          <a:latin typeface="Cambria"/>
                        </a:rPr>
                        <a:t>Providing a proper assistance system through the app.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123493"/>
                  </a:ext>
                </a:extLst>
              </a:tr>
              <a:tr h="82255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LITTLE PROFESSOR: A MOBILE LEARNING GAME FOR KIDS [19]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Arial"/>
                        <a:buChar char="•"/>
                      </a:pPr>
                      <a:r>
                        <a:rPr lang="en-US" sz="1100"/>
                        <a:t>Used ADDIE Model(Analysis, Design, Development, Implementation, and Evaluation)</a:t>
                      </a:r>
                    </a:p>
                    <a:p>
                      <a:pPr marL="171450" lvl="0" indent="-171450">
                        <a:buFont typeface="Arial"/>
                        <a:buChar char="•"/>
                      </a:pP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Arial"/>
                        <a:buChar char="•"/>
                      </a:pPr>
                      <a:r>
                        <a:rPr lang="en-US" sz="1200" b="0" i="0" u="none" strike="noStrike" baseline="0" noProof="0">
                          <a:solidFill>
                            <a:srgbClr val="000000"/>
                          </a:solidFill>
                          <a:latin typeface="Cambria"/>
                        </a:rPr>
                        <a:t>Android App</a:t>
                      </a:r>
                    </a:p>
                    <a:p>
                      <a:pPr marL="171450" lvl="0" indent="-171450">
                        <a:buFont typeface="Arial"/>
                        <a:buChar char="•"/>
                      </a:pPr>
                      <a:r>
                        <a:rPr lang="en-US" sz="1200" b="0" i="0" u="none" strike="noStrike" baseline="0" noProof="0">
                          <a:solidFill>
                            <a:srgbClr val="000000"/>
                          </a:solidFill>
                          <a:latin typeface="Cambria"/>
                        </a:rPr>
                        <a:t>Used GBL (Game-Based Learning) principles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en-US" sz="1400" b="0" i="0" u="none" strike="noStrike" baseline="0" noProof="0">
                          <a:solidFill>
                            <a:srgbClr val="000000"/>
                          </a:solidFill>
                          <a:latin typeface="+mn-lt"/>
                        </a:rPr>
                        <a:t>Not providing a assistance to kids through the app</a:t>
                      </a:r>
                    </a:p>
                    <a:p>
                      <a:pPr marL="0" lvl="0" indent="0" algn="l">
                        <a:buNone/>
                      </a:pPr>
                      <a:endParaRPr lang="en-US" sz="1800" b="0" i="0" u="none" strike="noStrike" baseline="0" noProof="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baseline="0" noProof="0">
                          <a:solidFill>
                            <a:srgbClr val="000000"/>
                          </a:solidFill>
                          <a:latin typeface="+mn-lt"/>
                        </a:rPr>
                        <a:t>Providing a proper assistance system through the app.</a:t>
                      </a:r>
                    </a:p>
                    <a:p>
                      <a:pPr lvl="0">
                        <a:buNone/>
                      </a:pPr>
                      <a:endParaRPr lang="en-US" sz="1800" b="0" i="0" u="none" strike="noStrike" baseline="0" noProof="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139878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602CE54-C651-CC94-36AC-95F380DC3A9B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IT21037306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Fahmi M.F.A.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</p:spTree>
    <p:extLst>
      <p:ext uri="{BB962C8B-B14F-4D97-AF65-F5344CB8AC3E}">
        <p14:creationId xmlns:p14="http://schemas.microsoft.com/office/powerpoint/2010/main" val="2915393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E245-7888-D92F-899C-4D777B16F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Specific and Sub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B4489-E2EB-77F4-0AEC-F2E86967C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>
                <a:ea typeface="Cambria"/>
              </a:rPr>
              <a:t>Develop a customized kids' assistance system to provide real-time support for learning challenges by implementing a structured breakdown of identified problems and promote their critical thinking.</a:t>
            </a:r>
          </a:p>
          <a:p>
            <a:pPr marL="0" indent="0">
              <a:buNone/>
            </a:pPr>
            <a:endParaRPr lang="en-US" sz="2400">
              <a:ea typeface="Cambria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400">
                <a:ea typeface="Cambria"/>
              </a:rPr>
              <a:t>Design a interactive and user-friendly interface for kids.</a:t>
            </a:r>
            <a:br>
              <a:rPr lang="en-US" sz="2400">
                <a:ea typeface="Cambria"/>
              </a:rPr>
            </a:br>
            <a:endParaRPr lang="en-US" sz="2400">
              <a:ea typeface="Cambria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400">
                <a:ea typeface="Cambria"/>
              </a:rPr>
              <a:t>Get the input from kids (Voice / Image) and Transfer it to Text Format.</a:t>
            </a:r>
            <a:br>
              <a:rPr lang="en-US" sz="2400">
                <a:ea typeface="Cambria"/>
              </a:rPr>
            </a:br>
            <a:endParaRPr lang="en-US" sz="2400">
              <a:ea typeface="Cambria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400">
                <a:ea typeface="Cambria"/>
              </a:rPr>
              <a:t>Translate the text to English if it’s from another language.</a:t>
            </a:r>
            <a:br>
              <a:rPr lang="en-US" sz="2400">
                <a:ea typeface="Cambria"/>
              </a:rPr>
            </a:br>
            <a:endParaRPr lang="en-US" sz="2400">
              <a:ea typeface="Cambria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400">
                <a:ea typeface="Cambria"/>
              </a:rPr>
              <a:t>Design a flexible and expandable KBA</a:t>
            </a:r>
          </a:p>
          <a:p>
            <a:pPr lvl="1"/>
            <a:r>
              <a:rPr lang="en-US" sz="2000">
                <a:ea typeface="Cambria"/>
              </a:rPr>
              <a:t>KBA (Knowledge Based Agent)</a:t>
            </a:r>
          </a:p>
          <a:p>
            <a:pPr marL="457200" lvl="1" indent="0">
              <a:buNone/>
            </a:pPr>
            <a:endParaRPr lang="en-US" sz="2000">
              <a:ea typeface="Cambria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400">
                <a:ea typeface="Cambria"/>
              </a:rPr>
              <a:t>Provide a compact problem breakdown structure to kids.</a:t>
            </a:r>
          </a:p>
          <a:p>
            <a:endParaRPr lang="en-US" sz="2400">
              <a:ea typeface="Cambria"/>
            </a:endParaRPr>
          </a:p>
          <a:p>
            <a:endParaRPr lang="en-US" sz="2400">
              <a:ea typeface="Cambria"/>
            </a:endParaRPr>
          </a:p>
          <a:p>
            <a:endParaRPr lang="en-US" sz="2400">
              <a:ea typeface="Cambri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FBE1B-0CA8-B8B9-3410-43214A281009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IT21037306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Fahmi M.F.A.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</p:spTree>
    <p:extLst>
      <p:ext uri="{BB962C8B-B14F-4D97-AF65-F5344CB8AC3E}">
        <p14:creationId xmlns:p14="http://schemas.microsoft.com/office/powerpoint/2010/main" val="3784414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F694F-6277-F72A-D043-B2DCB3BFC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8F27D-0A8F-99C4-0D9F-7BAFE1EB2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System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7427AE-2ED4-9707-D65A-C73DD5890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7889" y="1763681"/>
            <a:ext cx="9876220" cy="44124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A68EB2-3274-7E69-627A-75432E640E77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IT21037306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Fahmi M.F.A.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</p:spTree>
    <p:extLst>
      <p:ext uri="{BB962C8B-B14F-4D97-AF65-F5344CB8AC3E}">
        <p14:creationId xmlns:p14="http://schemas.microsoft.com/office/powerpoint/2010/main" val="18857645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49717-21CA-247E-3605-013369D36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Architecture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AF3BD-EFD4-0F5E-2BCB-001918BEC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NLP QA Model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0ED2F22B-4EDE-CE47-268E-064A96200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0220"/>
            <a:ext cx="12192000" cy="23775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185E29-B83D-DD3B-020D-A12B4C1B9482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IT21037306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Fahmi M.F.A.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</p:spTree>
    <p:extLst>
      <p:ext uri="{BB962C8B-B14F-4D97-AF65-F5344CB8AC3E}">
        <p14:creationId xmlns:p14="http://schemas.microsoft.com/office/powerpoint/2010/main" val="1843884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EC158-1D92-4245-3095-C766B4B90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dobe Devanagari"/>
              </a:rPr>
              <a:t>Research Questions 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9B2A9-AF0E-F8FA-1578-47258C19D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538111"/>
            <a:ext cx="11684000" cy="518160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/>
              <a:t>How to provide a basic knowledge of programming to kids ? </a:t>
            </a:r>
            <a:br>
              <a:rPr lang="en-US"/>
            </a:br>
            <a:endParaRPr lang="en-US"/>
          </a:p>
          <a:p>
            <a:r>
              <a:rPr lang="en-US"/>
              <a:t>How to evaluate and examine the kids ?</a:t>
            </a:r>
            <a:br>
              <a:rPr lang="en-US"/>
            </a:br>
            <a:endParaRPr lang="en-US"/>
          </a:p>
          <a:p>
            <a:r>
              <a:rPr lang="en-US"/>
              <a:t>How to assist kids when they are getting doubts?</a:t>
            </a:r>
            <a:endParaRPr lang="en-US">
              <a:ea typeface="Cambria"/>
            </a:endParaRPr>
          </a:p>
          <a:p>
            <a:endParaRPr lang="en-US"/>
          </a:p>
          <a:p>
            <a:r>
              <a:rPr lang="en-US" sz="3200">
                <a:solidFill>
                  <a:srgbClr val="0D0D0D"/>
                </a:solidFill>
                <a:ea typeface="+mn-lt"/>
                <a:cs typeface="+mn-lt"/>
              </a:rPr>
              <a:t>How effective is the machine learning model in analyzing students and assigning relevant projects?</a:t>
            </a:r>
            <a:endParaRPr lang="en-US" sz="3200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>
              <a:buNone/>
            </a:pPr>
            <a:br>
              <a:rPr lang="en-US"/>
            </a:br>
            <a:br>
              <a:rPr lang="en-US"/>
            </a:br>
            <a:endParaRPr lang="en-US">
              <a:ea typeface="Cambria"/>
            </a:endParaRPr>
          </a:p>
          <a:p>
            <a:endParaRPr lang="en-US"/>
          </a:p>
        </p:txBody>
      </p:sp>
      <p:pic>
        <p:nvPicPr>
          <p:cNvPr id="5" name="Picture 4" descr="A red and yellow question mark in a chat bubble&#10;&#10;Description automatically generated">
            <a:extLst>
              <a:ext uri="{FF2B5EF4-FFF2-40B4-BE49-F238E27FC236}">
                <a16:creationId xmlns:a16="http://schemas.microsoft.com/office/drawing/2014/main" id="{6D7DF9E6-B877-CC1B-21D0-66A9884BD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974" y="2087245"/>
            <a:ext cx="2943225" cy="235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368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D0DBC-ACE8-33BC-AE6C-5A31C8010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Architecture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6B1E2-BCA7-3FE6-B728-E9B533139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RASA Model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733A36-8AAC-D462-894C-D1D29D3A6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425" y="1096962"/>
            <a:ext cx="7982556" cy="4888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A8F6DE0-A41C-08AC-9AEB-97C9E615E35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IT21037306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Fahmi M.F.A.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</p:spTree>
    <p:extLst>
      <p:ext uri="{BB962C8B-B14F-4D97-AF65-F5344CB8AC3E}">
        <p14:creationId xmlns:p14="http://schemas.microsoft.com/office/powerpoint/2010/main" val="2033236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C73F1-8E9F-60CD-FCD3-6579085BE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4DE5F-68C1-FA57-C2F5-01F1E2B7B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Code snippet (NLP QA Model)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566ED5-BB7E-326E-150E-A36FFD4446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949" b="4791"/>
          <a:stretch/>
        </p:blipFill>
        <p:spPr>
          <a:xfrm>
            <a:off x="861337" y="1782407"/>
            <a:ext cx="4701264" cy="45421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95D369-81C7-0CD7-3257-74C1D7085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686" y="1782407"/>
            <a:ext cx="5121277" cy="45421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A7CD935-51B1-F16D-79E8-31CEAD61ECC5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IT21037306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Fahmi M.F.A.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</p:spTree>
    <p:extLst>
      <p:ext uri="{BB962C8B-B14F-4D97-AF65-F5344CB8AC3E}">
        <p14:creationId xmlns:p14="http://schemas.microsoft.com/office/powerpoint/2010/main" val="25083915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C73F1-8E9F-60CD-FCD3-6579085BE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4DE5F-68C1-FA57-C2F5-01F1E2B7B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Code snippet (RASA Model)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7CD935-51B1-F16D-79E8-31CEAD61ECC5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IT21037306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Fahmi M.F.A.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504659-96FA-0146-6019-239BFF42D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38" y="1742788"/>
            <a:ext cx="5001323" cy="4115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66FF34-68A8-80CF-5F0C-208F7C495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044" y="1742788"/>
            <a:ext cx="5114396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1828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C73F1-8E9F-60CD-FCD3-6579085BE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4DE5F-68C1-FA57-C2F5-01F1E2B7B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Output (NLP QA Model)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7CD935-51B1-F16D-79E8-31CEAD61ECC5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IT21037306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Fahmi M.F.A.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A0763A-D243-32A0-71CC-6D55EB3E7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8251"/>
            <a:ext cx="12192000" cy="439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13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C73F1-8E9F-60CD-FCD3-6579085BE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4DE5F-68C1-FA57-C2F5-01F1E2B7B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Output (RASA Model)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7CD935-51B1-F16D-79E8-31CEAD61ECC5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IT21037306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Fahmi M.F.A.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C20F71-E155-0216-4B84-391A60C9E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3373"/>
            <a:ext cx="12192000" cy="427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081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30C77-939F-9AA9-4916-D8429FDDC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05050-0180-D430-F4F9-0B5BC081F7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096963"/>
            <a:ext cx="5384800" cy="502920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/>
              <a:t>RASA </a:t>
            </a:r>
          </a:p>
          <a:p>
            <a:r>
              <a:rPr lang="en-US"/>
              <a:t>Accuracy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 sz="2400"/>
          </a:p>
          <a:p>
            <a:r>
              <a:rPr lang="en-US" sz="2400"/>
              <a:t>Testing accuracy </a:t>
            </a:r>
          </a:p>
          <a:p>
            <a:pPr lvl="1"/>
            <a:r>
              <a:rPr lang="en-US" sz="1400"/>
              <a:t>CV-Evaluation : 0.840</a:t>
            </a:r>
          </a:p>
          <a:p>
            <a:pPr lvl="1"/>
            <a:r>
              <a:rPr lang="en-US" sz="1400"/>
              <a:t>Entity Evaluation : 0.991</a:t>
            </a:r>
          </a:p>
          <a:p>
            <a:r>
              <a:rPr lang="en-US" sz="2400"/>
              <a:t>Training accuracy of around 1.000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8E654D-F532-B216-12C9-9D7C0B59D8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096963"/>
            <a:ext cx="5384800" cy="502920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/>
              <a:t>NLP QA Model</a:t>
            </a:r>
          </a:p>
          <a:p>
            <a:r>
              <a:rPr lang="en-US"/>
              <a:t>Accuracy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\</a:t>
            </a:r>
          </a:p>
          <a:p>
            <a:endParaRPr lang="en-US"/>
          </a:p>
          <a:p>
            <a:r>
              <a:rPr lang="en-US" sz="2400"/>
              <a:t>Testing Accuracy = 0.9152</a:t>
            </a:r>
          </a:p>
          <a:p>
            <a:r>
              <a:rPr lang="en-US" sz="2400"/>
              <a:t>Training Accuracy = 0.9068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608D68-CA47-0EA1-8247-00B212000BB0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IT21037306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Fahmi M.F.A.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BF5DB5A8-DA4B-859A-C185-3DBDCAE0D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60" y="2226770"/>
            <a:ext cx="4790165" cy="26024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314C59-243B-12C1-981F-7D3D251CD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1" y="2194146"/>
            <a:ext cx="2444750" cy="24350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25A3BA-403C-F829-6491-EBDEE631D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9446" y="2226770"/>
            <a:ext cx="3277057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3001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5A756-86D7-117F-6351-0542EB7D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C6E59-6C36-BF73-514A-DE841030E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sz="2800"/>
              <a:t>Initially, I chose Reinforcement Learning technology; however, after a period, I understood that it was not suitable for my function, so I chose NLP.</a:t>
            </a:r>
          </a:p>
          <a:p>
            <a:pPr algn="just"/>
            <a:r>
              <a:rPr lang="en-US" sz="2800"/>
              <a:t>I had issue in English to Tamil Translation, I have tried these models</a:t>
            </a:r>
          </a:p>
          <a:p>
            <a:pPr lvl="1" algn="just"/>
            <a:r>
              <a:rPr lang="en-US" sz="2000"/>
              <a:t>Hemanth-thunder/</a:t>
            </a:r>
            <a:r>
              <a:rPr lang="en-US" sz="2000" err="1"/>
              <a:t>english</a:t>
            </a:r>
            <a:r>
              <a:rPr lang="en-US" sz="2000"/>
              <a:t>-</a:t>
            </a:r>
            <a:r>
              <a:rPr lang="en-US" sz="2000" err="1"/>
              <a:t>tamil</a:t>
            </a:r>
            <a:r>
              <a:rPr lang="en-US" sz="2000"/>
              <a:t>-mt</a:t>
            </a:r>
          </a:p>
          <a:p>
            <a:pPr lvl="1" algn="just"/>
            <a:r>
              <a:rPr lang="en-US" sz="2000"/>
              <a:t>Mr-Vicky-01/English-Tamil-Translator</a:t>
            </a:r>
          </a:p>
          <a:p>
            <a:pPr lvl="1" algn="just"/>
            <a:r>
              <a:rPr lang="en-US" sz="2000"/>
              <a:t>Mr-Vicky-01/</a:t>
            </a:r>
            <a:r>
              <a:rPr lang="en-US" sz="2000" err="1"/>
              <a:t>Fine_tune_english_to_tamil</a:t>
            </a:r>
            <a:endParaRPr lang="en-US" sz="2000"/>
          </a:p>
          <a:p>
            <a:pPr lvl="1" algn="just"/>
            <a:r>
              <a:rPr lang="en-US" sz="2000"/>
              <a:t>suriya7/English-to-Tamil</a:t>
            </a:r>
          </a:p>
          <a:p>
            <a:pPr marL="457200" lvl="1" indent="0" algn="just">
              <a:buNone/>
            </a:pPr>
            <a:r>
              <a:rPr lang="en-US" sz="2400"/>
              <a:t>So that , I have chosen another translation library called </a:t>
            </a:r>
            <a:r>
              <a:rPr lang="en-US" sz="2400" b="1"/>
              <a:t>deep translation </a:t>
            </a:r>
            <a:r>
              <a:rPr lang="en-US" sz="2400"/>
              <a:t>to translation.</a:t>
            </a:r>
          </a:p>
          <a:p>
            <a:pPr marL="457200" lvl="1" indent="-457200" algn="just">
              <a:buFont typeface="Arial" panose="020B0604020202020204" pitchFamily="34" charset="0"/>
              <a:buChar char="•"/>
            </a:pPr>
            <a:r>
              <a:rPr lang="en-US"/>
              <a:t>The selected school frequently observed extended term breaks, posing a logistical challenge for the research endeavor.</a:t>
            </a:r>
          </a:p>
          <a:p>
            <a:pPr marL="457200" lvl="1" indent="-457200" algn="just">
              <a:buFont typeface="Arial" panose="020B0604020202020204" pitchFamily="34" charset="0"/>
              <a:buChar char="•"/>
            </a:pPr>
            <a:r>
              <a:rPr lang="en-US"/>
              <a:t>After the vacation, I hadn't had the chance to meet with them because they were focused on completing their syllabus.</a:t>
            </a:r>
          </a:p>
          <a:p>
            <a:pPr marL="457200" lvl="1" indent="-457200" algn="just">
              <a:buFont typeface="Arial" panose="020B0604020202020204" pitchFamily="34" charset="0"/>
              <a:buChar char="•"/>
            </a:pPr>
            <a:r>
              <a:rPr lang="en-US"/>
              <a:t>Hard to balance workload between academic activities and research project.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319E0B-D07A-487C-6F43-2E9B5666A5ED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IT21037306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Fahmi M.F.A.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</p:spTree>
    <p:extLst>
      <p:ext uri="{BB962C8B-B14F-4D97-AF65-F5344CB8AC3E}">
        <p14:creationId xmlns:p14="http://schemas.microsoft.com/office/powerpoint/2010/main" val="23278492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A1BCD-247A-1E54-AFE3-A528D2A8D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Upcoming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74B67-AAEE-5C04-DC62-41A577456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/>
              <a:t>Visit the school and get proper data from students and create a proper data set.</a:t>
            </a:r>
          </a:p>
          <a:p>
            <a:pPr>
              <a:tabLst>
                <a:tab pos="2519363" algn="l"/>
              </a:tabLst>
            </a:pPr>
            <a:r>
              <a:rPr lang="en-US" sz="2800"/>
              <a:t>Find the which kind of breakdown structure is suitable for kids. And Implement that part.</a:t>
            </a:r>
            <a:endParaRPr lang="en-US"/>
          </a:p>
          <a:p>
            <a:r>
              <a:rPr lang="en-US" sz="2800"/>
              <a:t>Create a UI design for the app, with proper guidelines and based on the recommendations provided by </a:t>
            </a:r>
            <a:r>
              <a:rPr lang="en-US" sz="2800" err="1"/>
              <a:t>Latiff</a:t>
            </a:r>
            <a:r>
              <a:rPr lang="en-US" sz="2800"/>
              <a:t> et al. in their paper on user interface design for children's mobile learning applications [21].</a:t>
            </a:r>
          </a:p>
          <a:p>
            <a:r>
              <a:rPr lang="en-US" sz="2800"/>
              <a:t>Create a </a:t>
            </a:r>
            <a:r>
              <a:rPr lang="en-US" sz="2800" err="1"/>
              <a:t>figma</a:t>
            </a:r>
            <a:r>
              <a:rPr lang="en-US" sz="2800"/>
              <a:t> prototype and give it to the kids and get the feedback from them and modify the solution according to that.</a:t>
            </a:r>
          </a:p>
          <a:p>
            <a:r>
              <a:rPr lang="en-US" sz="2800"/>
              <a:t>Start to write the research paper.</a:t>
            </a:r>
          </a:p>
          <a:p>
            <a:r>
              <a:rPr lang="en-US" sz="2800"/>
              <a:t>Finally complete the overall product.</a:t>
            </a:r>
          </a:p>
          <a:p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598416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Methodology Cont’d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00881"/>
            <a:ext cx="11684000" cy="5181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/>
          </a:p>
          <a:p>
            <a:r>
              <a:rPr lang="en-US"/>
              <a:t>Technologies Used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Flutter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Python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RASA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Libraries (NLTK, Deep Translator, Flask, </a:t>
            </a:r>
            <a:r>
              <a:rPr lang="en-US" sz="2800" err="1"/>
              <a:t>PyTorch</a:t>
            </a:r>
            <a:r>
              <a:rPr lang="en-US" sz="2800"/>
              <a:t>, </a:t>
            </a:r>
            <a:r>
              <a:rPr lang="en-US" sz="2800" err="1"/>
              <a:t>Numpy</a:t>
            </a:r>
            <a:r>
              <a:rPr lang="en-US" sz="2800"/>
              <a:t>, scikit-learn)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sz="2800"/>
          </a:p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391FDA-A140-D851-E79F-11C18B4CB7D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IT21037306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Fahmi M.F.A.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</p:spTree>
    <p:extLst>
      <p:ext uri="{BB962C8B-B14F-4D97-AF65-F5344CB8AC3E}">
        <p14:creationId xmlns:p14="http://schemas.microsoft.com/office/powerpoint/2010/main" val="38036858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Methodology Cont’d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454025"/>
            <a:ext cx="11684000" cy="5181600"/>
          </a:xfrm>
        </p:spPr>
        <p:txBody>
          <a:bodyPr/>
          <a:lstStyle/>
          <a:p>
            <a:pPr marL="0" indent="0">
              <a:buNone/>
            </a:pPr>
            <a:endParaRPr lang="en-US"/>
          </a:p>
          <a:p>
            <a:r>
              <a:rPr lang="en-US"/>
              <a:t>System Requirements</a:t>
            </a:r>
          </a:p>
          <a:p>
            <a:pPr marL="0" indent="0">
              <a:buNone/>
            </a:pPr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8B3CA94-A1AF-2595-E974-D1F46C4103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499644"/>
              </p:ext>
            </p:extLst>
          </p:nvPr>
        </p:nvGraphicFramePr>
        <p:xfrm>
          <a:off x="304800" y="1789112"/>
          <a:ext cx="11582400" cy="3112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1200">
                  <a:extLst>
                    <a:ext uri="{9D8B030D-6E8A-4147-A177-3AD203B41FA5}">
                      <a16:colId xmlns:a16="http://schemas.microsoft.com/office/drawing/2014/main" val="3495081016"/>
                    </a:ext>
                  </a:extLst>
                </a:gridCol>
                <a:gridCol w="5791200">
                  <a:extLst>
                    <a:ext uri="{9D8B030D-6E8A-4147-A177-3AD203B41FA5}">
                      <a16:colId xmlns:a16="http://schemas.microsoft.com/office/drawing/2014/main" val="3578795304"/>
                    </a:ext>
                  </a:extLst>
                </a:gridCol>
              </a:tblGrid>
              <a:tr h="610734">
                <a:tc>
                  <a:txBody>
                    <a:bodyPr/>
                    <a:lstStyle/>
                    <a:p>
                      <a:r>
                        <a:rPr lang="en-LK"/>
                        <a:t>Functional Requirements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LK"/>
                        <a:t>Non Functional Requirements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122705"/>
                  </a:ext>
                </a:extLst>
              </a:tr>
              <a:tr h="610734">
                <a:tc>
                  <a:txBody>
                    <a:bodyPr/>
                    <a:lstStyle/>
                    <a:p>
                      <a:r>
                        <a:rPr lang="en-US"/>
                        <a:t>User should be able to input data as image or voice</a:t>
                      </a:r>
                      <a:endParaRPr lang="en-L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LK"/>
                        <a:t>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363566"/>
                  </a:ext>
                </a:extLst>
              </a:tr>
              <a:tr h="610734">
                <a:tc>
                  <a:txBody>
                    <a:bodyPr/>
                    <a:lstStyle/>
                    <a:p>
                      <a:r>
                        <a:rPr lang="en-US"/>
                        <a:t>User should be able to see breakdown structure of problem</a:t>
                      </a:r>
                      <a:endParaRPr lang="en-L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LK"/>
                        <a:t>Reliabilty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696447"/>
                  </a:ext>
                </a:extLst>
              </a:tr>
              <a:tr h="610734">
                <a:tc>
                  <a:txBody>
                    <a:bodyPr/>
                    <a:lstStyle/>
                    <a:p>
                      <a:r>
                        <a:rPr lang="en-US"/>
                        <a:t>User should be able to use English or Tamil language to input data</a:t>
                      </a:r>
                      <a:endParaRPr lang="en-L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17732"/>
                  </a:ext>
                </a:extLst>
              </a:tr>
              <a:tr h="610734"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should be able to see the output in Tamil language</a:t>
                      </a:r>
                      <a:endParaRPr lang="en-L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275505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EE0B3B59-D5D4-D4AD-41C0-648C4EDFE6C5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IT21037306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Fahmi M.F.A.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</p:spTree>
    <p:extLst>
      <p:ext uri="{BB962C8B-B14F-4D97-AF65-F5344CB8AC3E}">
        <p14:creationId xmlns:p14="http://schemas.microsoft.com/office/powerpoint/2010/main" val="1546622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96D7E-4E9E-FAE2-6DEA-2463EE616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3D80D-189F-56BB-0B1D-EF384D46B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Main Objective </a:t>
            </a:r>
            <a:br>
              <a:rPr lang="en-US">
                <a:ea typeface="+mn-lt"/>
                <a:cs typeface="+mn-lt"/>
              </a:rPr>
            </a:br>
            <a:endParaRPr lang="en-US">
              <a:ea typeface="+mn-lt"/>
              <a:cs typeface="+mn-lt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>
                <a:ea typeface="+mn-lt"/>
                <a:cs typeface="+mn-lt"/>
              </a:rPr>
              <a:t>The primary research objective is to bridge the knowledge gap between our country's students and Indian students, with a focus on producing high-quality and knowledgeable engineers.</a:t>
            </a:r>
            <a:br>
              <a:rPr lang="en-US">
                <a:ea typeface="+mn-lt"/>
                <a:cs typeface="+mn-lt"/>
              </a:rPr>
            </a:br>
            <a:endParaRPr lang="en-US">
              <a:ea typeface="+mn-lt"/>
              <a:cs typeface="+mn-lt"/>
            </a:endParaRPr>
          </a:p>
          <a:p>
            <a:pPr marL="0" indent="0" algn="just">
              <a:buNone/>
            </a:pPr>
            <a:r>
              <a:rPr lang="en-US">
                <a:ea typeface="+mn-lt"/>
                <a:cs typeface="+mn-lt"/>
              </a:rPr>
              <a:t>Sub Objectives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>
              <a:ea typeface="+mn-lt"/>
              <a:cs typeface="+mn-lt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>
                <a:ea typeface="+mn-lt"/>
                <a:cs typeface="+mn-lt"/>
              </a:rPr>
              <a:t>Exploratory Analysis of Interactive Programming Concepts for Learning</a:t>
            </a:r>
            <a:br>
              <a:rPr lang="en-US"/>
            </a:b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/>
              <a:t>Evaluation and Grading Mechanism Analysis </a:t>
            </a:r>
            <a:br>
              <a:rPr lang="en-US"/>
            </a:b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/>
              <a:t>Assist kids through a Customized Kids Assistance System.</a:t>
            </a:r>
            <a:br>
              <a:rPr lang="en-US"/>
            </a:b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>
                <a:ea typeface="Cambria"/>
              </a:rPr>
              <a:t>Teach kids how to progress by a Project-based Programming System.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Picture 4" descr="A dart hitting the center of a target&#10;&#10;Description automatically generated">
            <a:extLst>
              <a:ext uri="{FF2B5EF4-FFF2-40B4-BE49-F238E27FC236}">
                <a16:creationId xmlns:a16="http://schemas.microsoft.com/office/drawing/2014/main" id="{4D667E9C-0F21-1B9B-469C-E9978ED08A8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2374900"/>
            <a:ext cx="48260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749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Methodology Cont’d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987424"/>
            <a:ext cx="11684000" cy="5181600"/>
          </a:xfrm>
        </p:spPr>
        <p:txBody>
          <a:bodyPr/>
          <a:lstStyle/>
          <a:p>
            <a:r>
              <a:rPr lang="en-US"/>
              <a:t>Personal Requirements</a:t>
            </a:r>
          </a:p>
          <a:p>
            <a:pPr marL="0" indent="0">
              <a:buNone/>
            </a:pPr>
            <a:r>
              <a:rPr lang="en-GB" sz="1600"/>
              <a:t> 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/>
              <a:t>Learning and time commitment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/>
              <a:t>Adaptability and flexibility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/>
              <a:t>Respectful and supportive team dynamics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/>
              <a:t>Effective team communication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/>
              <a:t>Collaborative Problem-Solving</a:t>
            </a:r>
          </a:p>
          <a:p>
            <a:pPr marL="0" indent="0">
              <a:lnSpc>
                <a:spcPct val="150000"/>
              </a:lnSpc>
              <a:buNone/>
            </a:pPr>
            <a:endParaRPr lang="en-GB" sz="2800"/>
          </a:p>
          <a:p>
            <a:pPr>
              <a:buFont typeface="Wingdings" pitchFamily="2" charset="2"/>
              <a:buChar char="Ø"/>
            </a:pPr>
            <a:endParaRPr lang="en-US" sz="2800"/>
          </a:p>
          <a:p>
            <a:pPr marL="0" indent="0">
              <a:buNone/>
            </a:pPr>
            <a:endParaRPr lang="en-US" sz="28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FF1910-0F9D-2303-85B6-72509CD01DD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IT21037306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Fahmi M.F.A.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</p:spTree>
    <p:extLst>
      <p:ext uri="{BB962C8B-B14F-4D97-AF65-F5344CB8AC3E}">
        <p14:creationId xmlns:p14="http://schemas.microsoft.com/office/powerpoint/2010/main" val="27561689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Methodology Cont’d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A7DCC3B-F9AC-9AB5-8A62-9A4F71748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775" y="987425"/>
            <a:ext cx="11187113" cy="5384800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6889F24-2FB7-4E7C-3F13-77C706C191F1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IT21037306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Fahmi M.F.A.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</p:spTree>
    <p:extLst>
      <p:ext uri="{BB962C8B-B14F-4D97-AF65-F5344CB8AC3E}">
        <p14:creationId xmlns:p14="http://schemas.microsoft.com/office/powerpoint/2010/main" val="10832088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63641-B690-71B0-0D30-C95A2F33E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9512C-30D1-0327-B7A7-3ECE32F18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Gantt Chart</a:t>
            </a:r>
          </a:p>
          <a:p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7B80354-1694-1173-1FA3-3392DCF7B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71625"/>
            <a:ext cx="11684000" cy="47990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C7F0B26-A583-CE6D-C7C5-E81F0BC6DAAB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IT21037306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Fahmi M.F.A.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</p:spTree>
    <p:extLst>
      <p:ext uri="{BB962C8B-B14F-4D97-AF65-F5344CB8AC3E}">
        <p14:creationId xmlns:p14="http://schemas.microsoft.com/office/powerpoint/2010/main" val="14790347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C742-9A68-F46C-7BEF-B06482CF3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Supporting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286EE-09BC-148C-B155-3369472AB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Budget</a:t>
            </a:r>
          </a:p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84FD047-15C1-6A77-4F02-301349494D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820364"/>
              </p:ext>
            </p:extLst>
          </p:nvPr>
        </p:nvGraphicFramePr>
        <p:xfrm>
          <a:off x="1838036" y="1664755"/>
          <a:ext cx="8201892" cy="4638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3964">
                  <a:extLst>
                    <a:ext uri="{9D8B030D-6E8A-4147-A177-3AD203B41FA5}">
                      <a16:colId xmlns:a16="http://schemas.microsoft.com/office/drawing/2014/main" val="361967294"/>
                    </a:ext>
                  </a:extLst>
                </a:gridCol>
                <a:gridCol w="2733964">
                  <a:extLst>
                    <a:ext uri="{9D8B030D-6E8A-4147-A177-3AD203B41FA5}">
                      <a16:colId xmlns:a16="http://schemas.microsoft.com/office/drawing/2014/main" val="714374090"/>
                    </a:ext>
                  </a:extLst>
                </a:gridCol>
                <a:gridCol w="2733964">
                  <a:extLst>
                    <a:ext uri="{9D8B030D-6E8A-4147-A177-3AD203B41FA5}">
                      <a16:colId xmlns:a16="http://schemas.microsoft.com/office/drawing/2014/main" val="4179093859"/>
                    </a:ext>
                  </a:extLst>
                </a:gridCol>
              </a:tblGrid>
              <a:tr h="77303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Expenditure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Cost ($)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028338"/>
                  </a:ext>
                </a:extLst>
              </a:tr>
              <a:tr h="77303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Domain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14.43</a:t>
                      </a:r>
                      <a:r>
                        <a:rPr lang="en-US"/>
                        <a:t>$/M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291946"/>
                  </a:ext>
                </a:extLst>
              </a:tr>
              <a:tr h="77303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Hosting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2.99</a:t>
                      </a:r>
                      <a:r>
                        <a:rPr lang="en-US"/>
                        <a:t>$/M</a:t>
                      </a:r>
                      <a:br>
                        <a:rPr lang="en-US"/>
                      </a:b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290390"/>
                  </a:ext>
                </a:extLst>
              </a:tr>
              <a:tr h="77303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Traveling Expenses (4 Members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12.84$/Trip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024892"/>
                  </a:ext>
                </a:extLst>
              </a:tr>
              <a:tr h="77303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Google Play Developer Fee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25$ (One Time)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244479"/>
                  </a:ext>
                </a:extLst>
              </a:tr>
              <a:tr h="773032">
                <a:tc gridSpan="2">
                  <a:txBody>
                    <a:bodyPr/>
                    <a:lstStyle/>
                    <a:p>
                      <a:pPr algn="ctr"/>
                      <a:r>
                        <a:rPr lang="en-US"/>
                        <a:t>Total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55.26$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87856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00DFFD2-1019-0388-4CF6-9F6D98C2050C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IT21037306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Fahmi M.F.A.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</p:spTree>
    <p:extLst>
      <p:ext uri="{BB962C8B-B14F-4D97-AF65-F5344CB8AC3E}">
        <p14:creationId xmlns:p14="http://schemas.microsoft.com/office/powerpoint/2010/main" val="30186741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Supporting Items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558799"/>
            <a:ext cx="11684000" cy="5181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/>
          </a:p>
          <a:p>
            <a:r>
              <a:rPr lang="en-US"/>
              <a:t>Commercialization</a:t>
            </a:r>
          </a:p>
          <a:p>
            <a:pPr marL="0" indent="0">
              <a:buNone/>
            </a:pPr>
            <a:endParaRPr lang="en-US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Offer a subscription-based model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 i="0">
                <a:solidFill>
                  <a:srgbClr val="0D0D0D"/>
                </a:solidFill>
                <a:effectLst/>
              </a:rPr>
              <a:t>Licensing and Partnerships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>
                <a:solidFill>
                  <a:srgbClr val="000000"/>
                </a:solidFill>
                <a:effectLst/>
              </a:rPr>
              <a:t>Share on social media add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>
                <a:solidFill>
                  <a:srgbClr val="000000"/>
                </a:solidFill>
                <a:effectLst/>
              </a:rPr>
              <a:t>Make it shareable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>
                <a:solidFill>
                  <a:srgbClr val="000000"/>
                </a:solidFill>
                <a:effectLst/>
              </a:rPr>
              <a:t>Provide an accurate description of our product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sz="2800"/>
          </a:p>
          <a:p>
            <a:pPr>
              <a:buFont typeface="Wingdings" pitchFamily="2" charset="2"/>
              <a:buChar char="Ø"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918CEE-3EE9-4768-90C7-A115F59361E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IT21037306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 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  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Fahmi M.F.A.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  R24-109</a:t>
            </a:r>
          </a:p>
        </p:txBody>
      </p:sp>
      <p:pic>
        <p:nvPicPr>
          <p:cNvPr id="3" name="Picture 2" descr="A computer screen with a cursor pointing at a advertisement&#10;&#10;Description automatically generated">
            <a:extLst>
              <a:ext uri="{FF2B5EF4-FFF2-40B4-BE49-F238E27FC236}">
                <a16:creationId xmlns:a16="http://schemas.microsoft.com/office/drawing/2014/main" id="{7CB4F3E9-B8D1-3862-ED2B-489F9A7ED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313" y="1523999"/>
            <a:ext cx="6135687" cy="3251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593517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2E44A01-95F8-D8C9-0E11-C2AD79D24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6200"/>
            <a:ext cx="10363200" cy="1362075"/>
          </a:xfrm>
        </p:spPr>
        <p:txBody>
          <a:bodyPr>
            <a:normAutofit/>
          </a:bodyPr>
          <a:lstStyle/>
          <a:p>
            <a:pPr algn="l"/>
            <a:r>
              <a:rPr lang="en-US" sz="4000" b="1">
                <a:latin typeface="Adobe Devanagari"/>
              </a:rPr>
              <a:t>References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ED05D3C-09AB-960B-4FCD-4341836655F0}"/>
              </a:ext>
            </a:extLst>
          </p:cNvPr>
          <p:cNvSpPr txBox="1">
            <a:spLocks/>
          </p:cNvSpPr>
          <p:nvPr/>
        </p:nvSpPr>
        <p:spPr>
          <a:xfrm>
            <a:off x="48986" y="1063172"/>
            <a:ext cx="11250084" cy="51278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>
                <a:latin typeface="Calibri"/>
                <a:ea typeface="DengXian"/>
                <a:cs typeface="Mangal"/>
              </a:rPr>
              <a:t>[16] Researchgate.net. [Online]. Available: https://www.researchgate.net/profile/Azzam_Sleit/publication/344540445_2017_-_DISCRETE_TIME_EVENTS_REPRESENTATION_using_mapreduce/links/5f7edc50458515b7cf6f5902/2017-DISCRETE-TIME-EVENTS-REPRESENTATION-using-mapreduce.pdf#page=25. [Accessed: 20-Feb-2024].</a:t>
            </a:r>
            <a:endParaRPr lang="en-US" sz="1800">
              <a:latin typeface="Cambria"/>
              <a:ea typeface="Cambria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sz="1800">
                <a:latin typeface="Calibri"/>
                <a:ea typeface="DengXian"/>
                <a:cs typeface="Mangal"/>
              </a:rPr>
              <a:t>[17] Researchgate.net. [Online]. Available: https://www.researchgate.net/profile/Harco-Leslie-Hendric-Spits-Warnars/publication/343305550_Learning_Math_through_Mobile_Game_for_Primary_School_Students/links/5facc43ba6fdcc9389ab3858/Learning-Math-through-Mobile-Game-for-Primary-School-Students.pdf. [Accessed: 20-Feb-2024].</a:t>
            </a:r>
            <a:endParaRPr lang="en-US" sz="1800">
              <a:latin typeface="Calibri"/>
              <a:ea typeface="DengXian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sz="1800">
                <a:latin typeface="Calibri"/>
                <a:ea typeface="DengXian"/>
                <a:cs typeface="Calibri"/>
              </a:rPr>
              <a:t>[18] Researchgate.net. [Online]. Available: https://www.researchgate.net/profile/Kithusshand-Raveendran/publication/377209836_International_Journal_of_Advanced_Research_and_Publications_Digital_Learning_For_Kids/links/659a59523c472d2e8eb9827e/International-Journal-of-Advanced-Research-and-Publications-Digital-Learning-For-Kids.pdf. [Accessed: 20-Feb-2024].</a:t>
            </a:r>
          </a:p>
          <a:p>
            <a:pPr marL="0" indent="0">
              <a:buNone/>
            </a:pPr>
            <a:r>
              <a:rPr lang="en-US" sz="1800">
                <a:latin typeface="Calibri"/>
                <a:ea typeface="DengXian"/>
                <a:cs typeface="Calibri"/>
              </a:rPr>
              <a:t>[19] Hussain, </a:t>
            </a:r>
            <a:r>
              <a:rPr lang="en-US" sz="1800" err="1">
                <a:latin typeface="Calibri"/>
                <a:ea typeface="DengXian"/>
                <a:cs typeface="Calibri"/>
              </a:rPr>
              <a:t>Azham</a:t>
            </a:r>
            <a:r>
              <a:rPr lang="en-US" sz="1800">
                <a:latin typeface="Calibri"/>
                <a:ea typeface="DengXian"/>
                <a:cs typeface="Calibri"/>
              </a:rPr>
              <a:t> &amp; </a:t>
            </a:r>
            <a:r>
              <a:rPr lang="en-US" sz="1800" err="1">
                <a:latin typeface="Calibri"/>
                <a:ea typeface="DengXian"/>
                <a:cs typeface="Calibri"/>
              </a:rPr>
              <a:t>Najahah</a:t>
            </a:r>
            <a:r>
              <a:rPr lang="en-US" sz="1800">
                <a:latin typeface="Calibri"/>
                <a:ea typeface="DengXian"/>
                <a:cs typeface="Calibri"/>
              </a:rPr>
              <a:t>, Abdul. (2013). LITTLE PROFESSOR: A MOBILE LEARNING GAME FOR KIDS. </a:t>
            </a:r>
            <a:endParaRPr lang="en-US" sz="1800">
              <a:latin typeface="Calibri"/>
              <a:ea typeface="DengXian"/>
              <a:cs typeface="Mangal"/>
            </a:endParaRPr>
          </a:p>
          <a:p>
            <a:pPr marL="0" indent="0">
              <a:buNone/>
            </a:pPr>
            <a:r>
              <a:rPr lang="en-US" sz="1800">
                <a:latin typeface="Calibri"/>
                <a:ea typeface="DengXian"/>
                <a:cs typeface="Mangal"/>
              </a:rPr>
              <a:t>[20] K. </a:t>
            </a:r>
            <a:r>
              <a:rPr lang="en-US" sz="1800" err="1">
                <a:latin typeface="Calibri"/>
                <a:ea typeface="DengXian"/>
                <a:cs typeface="Mangal"/>
              </a:rPr>
              <a:t>Sakthiyavathi</a:t>
            </a:r>
            <a:r>
              <a:rPr lang="en-US" sz="1800">
                <a:latin typeface="Calibri"/>
                <a:ea typeface="DengXian"/>
                <a:cs typeface="Mangal"/>
              </a:rPr>
              <a:t> and K. </a:t>
            </a:r>
            <a:r>
              <a:rPr lang="en-US" sz="1800" err="1">
                <a:latin typeface="Calibri"/>
                <a:ea typeface="DengXian"/>
                <a:cs typeface="Mangal"/>
              </a:rPr>
              <a:t>Palanivel</a:t>
            </a:r>
            <a:r>
              <a:rPr lang="en-US" sz="1800">
                <a:latin typeface="Calibri"/>
                <a:ea typeface="DengXian"/>
                <a:cs typeface="Mangal"/>
              </a:rPr>
              <a:t>, “A generic architecture for agent based E-learning system,” in 2009 International Conference on Intelligent Agent &amp; Multi-Agent Systems, 2009, pp. 1–5.</a:t>
            </a:r>
          </a:p>
          <a:p>
            <a:pPr marL="0" indent="0">
              <a:buNone/>
            </a:pPr>
            <a:r>
              <a:rPr lang="en-US" sz="1800">
                <a:latin typeface="Cambria"/>
                <a:ea typeface="Cambria"/>
                <a:cs typeface="Mangal" panose="02040503050203030202" pitchFamily="18" charset="0"/>
              </a:rPr>
              <a:t>[21] H. S. A. </a:t>
            </a:r>
            <a:r>
              <a:rPr lang="en-US" sz="1800" err="1">
                <a:latin typeface="Cambria"/>
                <a:ea typeface="Cambria"/>
                <a:cs typeface="Mangal" panose="02040503050203030202" pitchFamily="18" charset="0"/>
              </a:rPr>
              <a:t>Latiff</a:t>
            </a:r>
            <a:r>
              <a:rPr lang="en-US" sz="1800">
                <a:latin typeface="Cambria"/>
                <a:ea typeface="Cambria"/>
                <a:cs typeface="Mangal" panose="02040503050203030202" pitchFamily="18" charset="0"/>
              </a:rPr>
              <a:t>, R. Razali, and F. F. Ismail, “User interface design Guidelines for Children Mobile learning Applications,” International Journal of Recent Technology and Engineering, vol. 8, no. 3, pp. 3311–3319, Sep. 2019, </a:t>
            </a:r>
            <a:r>
              <a:rPr lang="en-US" sz="1800" err="1">
                <a:latin typeface="Cambria"/>
                <a:ea typeface="Cambria"/>
                <a:cs typeface="Mangal" panose="02040503050203030202" pitchFamily="18" charset="0"/>
              </a:rPr>
              <a:t>doi</a:t>
            </a:r>
            <a:r>
              <a:rPr lang="en-US" sz="1800">
                <a:latin typeface="Cambria"/>
                <a:ea typeface="Cambria"/>
                <a:cs typeface="Mangal" panose="02040503050203030202" pitchFamily="18" charset="0"/>
              </a:rPr>
              <a:t>: 10.35940/ijrte.c5434.098319.</a:t>
            </a:r>
          </a:p>
          <a:p>
            <a:pPr marL="0" indent="0">
              <a:buNone/>
            </a:pPr>
            <a:endParaRPr lang="en-US" sz="1800"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endParaRPr lang="en-US" sz="1800"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endParaRPr lang="en-US" sz="1800"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endParaRPr lang="en-US">
              <a:latin typeface="Cambria"/>
              <a:ea typeface="Cambria"/>
              <a:cs typeface="Mangal" panose="02040503050203030202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B4A701-A2BB-692C-B0E0-2452F4DBA054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IT21037306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Fahmi M.F.A.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</p:spTree>
    <p:extLst>
      <p:ext uri="{BB962C8B-B14F-4D97-AF65-F5344CB8AC3E}">
        <p14:creationId xmlns:p14="http://schemas.microsoft.com/office/powerpoint/2010/main" val="28574105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2284023"/>
            <a:ext cx="10363200" cy="19397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  <a:latin typeface="Adobe Devanagari"/>
              </a:rPr>
              <a:t>Level-based IT Fundamental Knowledge Evaluation</a:t>
            </a:r>
            <a:br>
              <a:rPr lang="en-US">
                <a:solidFill>
                  <a:srgbClr val="000000"/>
                </a:solidFill>
                <a:latin typeface="Adobe Devanagari"/>
              </a:rPr>
            </a:br>
            <a:r>
              <a:rPr lang="en-US">
                <a:latin typeface="Adobe Devanagari"/>
              </a:rPr>
              <a:t>IT20275006 | </a:t>
            </a:r>
            <a:r>
              <a:rPr lang="en-US" err="1">
                <a:latin typeface="Adobe Devanagari"/>
              </a:rPr>
              <a:t>Lakpriya</a:t>
            </a:r>
            <a:r>
              <a:rPr lang="en-US">
                <a:latin typeface="Adobe Devanagari"/>
              </a:rPr>
              <a:t> K.H.A.V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mbria"/>
              </a:rPr>
              <a:t>Software Engineering Specialization</a:t>
            </a:r>
            <a:endParaRPr lang="en-US">
              <a:solidFill>
                <a:srgbClr val="000000"/>
              </a:solidFill>
              <a:ea typeface="Cambria"/>
            </a:endParaRPr>
          </a:p>
          <a:p>
            <a:endParaRPr lang="en-US">
              <a:ea typeface="Cambri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BAACE6-3A32-4B05-86B9-0627EA641BA0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IT20275006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b="1" err="1">
                <a:solidFill>
                  <a:schemeClr val="tx1"/>
                </a:solidFill>
              </a:rPr>
              <a:t>Lakpriya</a:t>
            </a:r>
            <a:r>
              <a:rPr lang="en-US" b="1">
                <a:solidFill>
                  <a:schemeClr val="tx1"/>
                </a:solidFill>
              </a:rPr>
              <a:t> K.H.A.V  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R24-109</a:t>
            </a:r>
            <a:endParaRPr lang="en-US" sz="1800" b="0">
              <a:solidFill>
                <a:schemeClr val="tx1"/>
              </a:solidFill>
            </a:endParaRPr>
          </a:p>
        </p:txBody>
      </p:sp>
      <p:pic>
        <p:nvPicPr>
          <p:cNvPr id="2" name="Picture 1" descr="A person with a beard&#10;&#10;Description automatically generated">
            <a:extLst>
              <a:ext uri="{FF2B5EF4-FFF2-40B4-BE49-F238E27FC236}">
                <a16:creationId xmlns:a16="http://schemas.microsoft.com/office/drawing/2014/main" id="{391B60A7-E7AC-9E99-8BFF-8C5760F7A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0327" y="135147"/>
            <a:ext cx="2172369" cy="236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807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0EE88-F956-ABC0-11DE-CBD1C97E2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1809939"/>
          </a:xfrm>
        </p:spPr>
        <p:txBody>
          <a:bodyPr>
            <a:normAutofit/>
          </a:bodyPr>
          <a:lstStyle/>
          <a:p>
            <a:pPr algn="l"/>
            <a:r>
              <a:rPr lang="en-US" sz="3600">
                <a:latin typeface="Adobe Devanagari"/>
              </a:rPr>
              <a:t>Introduction</a:t>
            </a:r>
            <a:br>
              <a:rPr lang="en-US">
                <a:latin typeface="Adobe Devanagari"/>
              </a:rPr>
            </a:br>
            <a:r>
              <a:rPr lang="en-US" sz="2400" b="1">
                <a:latin typeface="Adobe Devanagari"/>
              </a:rPr>
              <a:t>Background</a:t>
            </a:r>
            <a:endParaRPr lang="en-US" sz="2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19289-EF3A-0C10-41EA-7FFD5EAB5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603" y="2443831"/>
            <a:ext cx="7777409" cy="44878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>
                <a:solidFill>
                  <a:srgbClr val="29261B"/>
                </a:solidFill>
                <a:ea typeface="+mn-lt"/>
                <a:cs typeface="+mn-lt"/>
              </a:rPr>
              <a:t>Digital Era Education:</a:t>
            </a:r>
            <a:r>
              <a:rPr lang="en-US" sz="2000">
                <a:solidFill>
                  <a:srgbClr val="29261B"/>
                </a:solidFill>
                <a:ea typeface="+mn-lt"/>
                <a:cs typeface="+mn-lt"/>
              </a:rPr>
              <a:t> Technology integration is essential for modern education.</a:t>
            </a:r>
            <a:endParaRPr lang="en-US" sz="2000">
              <a:solidFill>
                <a:srgbClr val="000000"/>
              </a:solidFill>
              <a:ea typeface="+mn-lt"/>
              <a:cs typeface="+mn-lt"/>
            </a:endParaRPr>
          </a:p>
          <a:p>
            <a:endParaRPr lang="en-US" sz="2000">
              <a:solidFill>
                <a:srgbClr val="29261B"/>
              </a:solidFill>
              <a:ea typeface="+mn-lt"/>
              <a:cs typeface="+mn-lt"/>
            </a:endParaRPr>
          </a:p>
          <a:p>
            <a:r>
              <a:rPr lang="en-US" sz="2000" b="1">
                <a:solidFill>
                  <a:srgbClr val="29261B"/>
                </a:solidFill>
                <a:ea typeface="+mn-lt"/>
                <a:cs typeface="+mn-lt"/>
              </a:rPr>
              <a:t>Challenges in IT Education:</a:t>
            </a:r>
            <a:r>
              <a:rPr lang="en-US" sz="2000">
                <a:solidFill>
                  <a:srgbClr val="29261B"/>
                </a:solidFill>
                <a:ea typeface="+mn-lt"/>
                <a:cs typeface="+mn-lt"/>
              </a:rPr>
              <a:t> Assessing and reinforcing IT basics in young learners is difficult.</a:t>
            </a:r>
            <a:endParaRPr lang="en-US"/>
          </a:p>
          <a:p>
            <a:endParaRPr lang="en-US" sz="2000">
              <a:solidFill>
                <a:srgbClr val="29261B"/>
              </a:solidFill>
              <a:ea typeface="+mn-lt"/>
              <a:cs typeface="+mn-lt"/>
            </a:endParaRPr>
          </a:p>
          <a:p>
            <a:r>
              <a:rPr lang="en-US" sz="2000" b="1">
                <a:solidFill>
                  <a:srgbClr val="29261B"/>
                </a:solidFill>
                <a:ea typeface="+mn-lt"/>
                <a:cs typeface="+mn-lt"/>
              </a:rPr>
              <a:t>Solution with Machine Learning: </a:t>
            </a:r>
            <a:r>
              <a:rPr lang="en-US" sz="2000">
                <a:solidFill>
                  <a:srgbClr val="29261B"/>
                </a:solidFill>
                <a:ea typeface="+mn-lt"/>
                <a:cs typeface="+mn-lt"/>
              </a:rPr>
              <a:t>Traditional methods lack personalization; this component uses machine learning for a personalized evaluation system.</a:t>
            </a:r>
            <a:endParaRPr lang="en-US"/>
          </a:p>
          <a:p>
            <a:pPr lvl="1"/>
            <a:endParaRPr lang="en-US">
              <a:solidFill>
                <a:srgbClr val="000000"/>
              </a:solidFill>
              <a:ea typeface="Cambria"/>
            </a:endParaRPr>
          </a:p>
          <a:p>
            <a:pPr lvl="1"/>
            <a:endParaRPr lang="en-US">
              <a:ea typeface="Cambri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CDB26B-B323-BC85-B73C-F5E971275AC9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IT20275006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 b="1" err="1">
                <a:solidFill>
                  <a:schemeClr val="tx1"/>
                </a:solidFill>
              </a:rPr>
              <a:t>Lakpriya</a:t>
            </a:r>
            <a:r>
              <a:rPr lang="en-US" b="1">
                <a:solidFill>
                  <a:schemeClr val="tx1"/>
                </a:solidFill>
              </a:rPr>
              <a:t> K</a:t>
            </a:r>
            <a:r>
              <a:rPr lang="en-US" sz="1800" b="1">
                <a:solidFill>
                  <a:schemeClr val="tx1"/>
                </a:solidFill>
              </a:rPr>
              <a:t>.</a:t>
            </a:r>
            <a:r>
              <a:rPr lang="en-US" b="1">
                <a:solidFill>
                  <a:schemeClr val="tx1"/>
                </a:solidFill>
              </a:rPr>
              <a:t>H</a:t>
            </a:r>
            <a:r>
              <a:rPr lang="en-US" sz="1800" b="1">
                <a:solidFill>
                  <a:schemeClr val="tx1"/>
                </a:solidFill>
              </a:rPr>
              <a:t>.A.</a:t>
            </a:r>
            <a:r>
              <a:rPr lang="en-US" b="1">
                <a:solidFill>
                  <a:schemeClr val="tx1"/>
                </a:solidFill>
              </a:rPr>
              <a:t>V  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A cartoon of a person walking on a stack of books&#10;&#10;Description automatically generated">
            <a:extLst>
              <a:ext uri="{FF2B5EF4-FFF2-40B4-BE49-F238E27FC236}">
                <a16:creationId xmlns:a16="http://schemas.microsoft.com/office/drawing/2014/main" id="{C0BC51F6-8A54-0E18-2F70-9EC62D0D6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454" y="4415870"/>
            <a:ext cx="3984229" cy="207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519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7162" y="419912"/>
            <a:ext cx="11684000" cy="868362"/>
          </a:xfrm>
        </p:spPr>
        <p:txBody>
          <a:bodyPr>
            <a:normAutofit/>
          </a:bodyPr>
          <a:lstStyle/>
          <a:p>
            <a:r>
              <a:rPr lang="en-US">
                <a:latin typeface="Adobe Devanagari"/>
              </a:rPr>
              <a:t>Research Questions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4477" y="1601071"/>
            <a:ext cx="8824323" cy="4811837"/>
          </a:xfrm>
        </p:spPr>
        <p:txBody>
          <a:bodyPr vert="horz" lIns="91440" tIns="45720" rIns="91440" bIns="45720" rtlCol="0" anchor="b">
            <a:normAutofit fontScale="77500" lnSpcReduction="20000"/>
          </a:bodyPr>
          <a:lstStyle/>
          <a:p>
            <a:pPr marL="0" indent="0">
              <a:spcBef>
                <a:spcPts val="20"/>
              </a:spcBef>
              <a:buNone/>
            </a:pPr>
            <a:endParaRPr lang="en-US" sz="2400" b="1">
              <a:solidFill>
                <a:srgbClr val="29261B"/>
              </a:solidFill>
              <a:ea typeface="+mn-lt"/>
              <a:cs typeface="+mn-lt"/>
            </a:endParaRPr>
          </a:p>
          <a:p>
            <a:pPr marL="0" indent="0">
              <a:spcBef>
                <a:spcPts val="20"/>
              </a:spcBef>
              <a:buNone/>
            </a:pPr>
            <a:r>
              <a:rPr lang="en-US" sz="2400" b="1">
                <a:solidFill>
                  <a:srgbClr val="29261B"/>
                </a:solidFill>
                <a:ea typeface="+mn-lt"/>
                <a:cs typeface="+mn-lt"/>
              </a:rPr>
              <a:t>Testing Tech Understanding in Kids:</a:t>
            </a:r>
            <a:endParaRPr lang="en-US" sz="2400" b="1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sz="2400">
                <a:solidFill>
                  <a:srgbClr val="29261B"/>
                </a:solidFill>
                <a:ea typeface="+mn-lt"/>
                <a:cs typeface="+mn-lt"/>
              </a:rPr>
              <a:t>Even though kids use technology a lot, it's hard to know if they really get it.</a:t>
            </a:r>
            <a:endParaRPr lang="en-US">
              <a:ea typeface="Cambria"/>
            </a:endParaRPr>
          </a:p>
          <a:p>
            <a:r>
              <a:rPr lang="en-US" sz="2400">
                <a:solidFill>
                  <a:srgbClr val="29261B"/>
                </a:solidFill>
                <a:ea typeface="+mn-lt"/>
                <a:cs typeface="+mn-lt"/>
              </a:rPr>
              <a:t>Normal tests don't really understand what each kid needs to learn.</a:t>
            </a:r>
            <a:endParaRPr lang="en-US">
              <a:ea typeface="Cambria"/>
            </a:endParaRPr>
          </a:p>
          <a:p>
            <a:r>
              <a:rPr lang="en-US" sz="2400">
                <a:solidFill>
                  <a:srgbClr val="29261B"/>
                </a:solidFill>
                <a:ea typeface="+mn-lt"/>
                <a:cs typeface="+mn-lt"/>
              </a:rPr>
              <a:t>The tests we have now might not cover everything kids should know about tech.</a:t>
            </a:r>
            <a:endParaRPr lang="en-US">
              <a:ea typeface="Cambria"/>
            </a:endParaRPr>
          </a:p>
          <a:p>
            <a:pPr>
              <a:buFont typeface="Arial"/>
              <a:buChar char="•"/>
            </a:pPr>
            <a:endParaRPr lang="en-US" sz="2400">
              <a:solidFill>
                <a:srgbClr val="29261B"/>
              </a:solidFill>
              <a:ea typeface="+mn-lt"/>
              <a:cs typeface="+mn-lt"/>
            </a:endParaRPr>
          </a:p>
          <a:p>
            <a:pPr marL="0" indent="0">
              <a:spcBef>
                <a:spcPts val="20"/>
              </a:spcBef>
              <a:buNone/>
            </a:pPr>
            <a:r>
              <a:rPr lang="en-US" sz="2400" b="1">
                <a:solidFill>
                  <a:srgbClr val="29261B"/>
                </a:solidFill>
                <a:ea typeface="+mn-lt"/>
                <a:cs typeface="+mn-lt"/>
              </a:rPr>
              <a:t>Why It's Important for Kids to Understand Tech:</a:t>
            </a:r>
            <a:endParaRPr lang="en-US" b="1">
              <a:ea typeface="Cambria"/>
            </a:endParaRPr>
          </a:p>
          <a:p>
            <a:pPr>
              <a:buFont typeface="Arial"/>
              <a:buChar char="•"/>
            </a:pPr>
            <a:r>
              <a:rPr lang="en-US" sz="2400">
                <a:solidFill>
                  <a:srgbClr val="29261B"/>
                </a:solidFill>
                <a:ea typeface="+mn-lt"/>
                <a:cs typeface="+mn-lt"/>
              </a:rPr>
              <a:t>If kids don't understand basic tech stuff now, they might have problems later in school or when they grow up.</a:t>
            </a:r>
            <a:endParaRPr lang="en-US">
              <a:ea typeface="Cambria"/>
            </a:endParaRPr>
          </a:p>
          <a:p>
            <a:pPr>
              <a:buFont typeface="Arial"/>
              <a:buChar char="•"/>
            </a:pPr>
            <a:r>
              <a:rPr lang="en-US" sz="2400">
                <a:solidFill>
                  <a:srgbClr val="29261B"/>
                </a:solidFill>
                <a:ea typeface="+mn-lt"/>
                <a:cs typeface="+mn-lt"/>
              </a:rPr>
              <a:t>They might have trouble using technology in their everyday life.</a:t>
            </a:r>
            <a:endParaRPr lang="en-US">
              <a:ea typeface="Cambria"/>
            </a:endParaRPr>
          </a:p>
          <a:p>
            <a:pPr>
              <a:buFont typeface="Arial"/>
              <a:buChar char="•"/>
            </a:pPr>
            <a:r>
              <a:rPr lang="en-US" sz="2400">
                <a:solidFill>
                  <a:srgbClr val="29261B"/>
                </a:solidFill>
                <a:ea typeface="+mn-lt"/>
                <a:cs typeface="+mn-lt"/>
              </a:rPr>
              <a:t>This could make it tough for them to find good jobs and do cool stuff with technology.</a:t>
            </a:r>
            <a:endParaRPr lang="en-US">
              <a:ea typeface="Cambria"/>
            </a:endParaRPr>
          </a:p>
          <a:p>
            <a:pPr>
              <a:buFont typeface="Arial"/>
              <a:buChar char="•"/>
            </a:pPr>
            <a:endParaRPr lang="en-US" sz="2400">
              <a:solidFill>
                <a:srgbClr val="29261B"/>
              </a:solidFill>
              <a:ea typeface="+mn-lt"/>
              <a:cs typeface="+mn-lt"/>
            </a:endParaRPr>
          </a:p>
          <a:p>
            <a:pPr marL="0" indent="0">
              <a:spcBef>
                <a:spcPts val="20"/>
              </a:spcBef>
              <a:buNone/>
            </a:pPr>
            <a:r>
              <a:rPr lang="en-US" sz="2400" b="1">
                <a:solidFill>
                  <a:srgbClr val="29261B"/>
                </a:solidFill>
                <a:ea typeface="+mn-lt"/>
                <a:cs typeface="+mn-lt"/>
              </a:rPr>
              <a:t>Making Better Tests for Kids:</a:t>
            </a:r>
            <a:endParaRPr lang="en-US" b="1">
              <a:ea typeface="Cambria"/>
            </a:endParaRPr>
          </a:p>
          <a:p>
            <a:pPr>
              <a:buFont typeface="Arial"/>
              <a:buChar char="•"/>
            </a:pPr>
            <a:r>
              <a:rPr lang="en-US" sz="2400">
                <a:solidFill>
                  <a:srgbClr val="29261B"/>
                </a:solidFill>
                <a:ea typeface="+mn-lt"/>
                <a:cs typeface="+mn-lt"/>
              </a:rPr>
              <a:t>We want to make tests that really help kids learn tech stuff better.</a:t>
            </a:r>
            <a:endParaRPr lang="en-US">
              <a:ea typeface="Cambria"/>
            </a:endParaRPr>
          </a:p>
          <a:p>
            <a:pPr>
              <a:buFont typeface="Arial"/>
              <a:buChar char="•"/>
            </a:pPr>
            <a:r>
              <a:rPr lang="en-US" sz="2400">
                <a:solidFill>
                  <a:srgbClr val="29261B"/>
                </a:solidFill>
                <a:ea typeface="+mn-lt"/>
                <a:cs typeface="+mn-lt"/>
              </a:rPr>
              <a:t>Our idea is to make tests that change based on what each kid needs to learn.</a:t>
            </a:r>
            <a:endParaRPr lang="en-US">
              <a:ea typeface="Cambria"/>
            </a:endParaRPr>
          </a:p>
          <a:p>
            <a:pPr>
              <a:buFont typeface="Arial"/>
              <a:buChar char="•"/>
            </a:pPr>
            <a:r>
              <a:rPr lang="en-US" sz="2400">
                <a:solidFill>
                  <a:srgbClr val="29261B"/>
                </a:solidFill>
                <a:ea typeface="+mn-lt"/>
                <a:cs typeface="+mn-lt"/>
              </a:rPr>
              <a:t>This will help kids learn better and do well in school and later in life.</a:t>
            </a:r>
            <a:endParaRPr lang="en-US">
              <a:ea typeface="Cambria"/>
            </a:endParaRPr>
          </a:p>
          <a:p>
            <a:pPr>
              <a:buFont typeface="Arial"/>
              <a:buChar char="•"/>
            </a:pPr>
            <a:endParaRPr lang="en-US" sz="2400">
              <a:solidFill>
                <a:srgbClr val="29261B"/>
              </a:solidFill>
              <a:ea typeface="Cambri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DBF228-4B29-4775-AE86-C4CEA3B1156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IT20275006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 b="1" err="1">
                <a:solidFill>
                  <a:schemeClr val="tx1"/>
                </a:solidFill>
              </a:rPr>
              <a:t>Lakpriya</a:t>
            </a:r>
            <a:r>
              <a:rPr lang="en-US" b="1">
                <a:solidFill>
                  <a:schemeClr val="tx1"/>
                </a:solidFill>
              </a:rPr>
              <a:t> K.H.A.V  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 R24-109</a:t>
            </a:r>
          </a:p>
        </p:txBody>
      </p:sp>
      <p:pic>
        <p:nvPicPr>
          <p:cNvPr id="2" name="Picture 1" descr="A person standing next to a question mark&#10;&#10;Description automatically generated">
            <a:extLst>
              <a:ext uri="{FF2B5EF4-FFF2-40B4-BE49-F238E27FC236}">
                <a16:creationId xmlns:a16="http://schemas.microsoft.com/office/drawing/2014/main" id="{1BB7C885-7E97-B2C9-85BC-D9C095FE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76" y="1287714"/>
            <a:ext cx="2767492" cy="199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642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 fontScale="90000"/>
          </a:bodyPr>
          <a:lstStyle/>
          <a:p>
            <a:r>
              <a:rPr lang="en-US"/>
              <a:t>Specific and Sub Objectives</a:t>
            </a:r>
            <a:br>
              <a:rPr lang="en-US"/>
            </a:b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DBF228-4B29-4775-AE86-C4CEA3B1156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IT20275006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 b="1" err="1">
                <a:solidFill>
                  <a:schemeClr val="tx1"/>
                </a:solidFill>
              </a:rPr>
              <a:t>Lakpriya</a:t>
            </a:r>
            <a:r>
              <a:rPr lang="en-US" b="1">
                <a:solidFill>
                  <a:schemeClr val="tx1"/>
                </a:solidFill>
              </a:rPr>
              <a:t> K.H.A.V  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 R24-109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DEE565-1179-E9CE-B8D2-AC80FAFDE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997" y="1303986"/>
            <a:ext cx="11684000" cy="17367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800">
                <a:solidFill>
                  <a:srgbClr val="29261B"/>
                </a:solidFill>
                <a:ea typeface="+mn-lt"/>
                <a:cs typeface="+mn-lt"/>
              </a:rPr>
              <a:t>Developing a personalized evaluation system using machine learning to reinforce young learners' IT knowledge for deeper understanding and mastery.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61DBCD2F-4D3E-89F6-6511-236251FE0B63}"/>
              </a:ext>
            </a:extLst>
          </p:cNvPr>
          <p:cNvSpPr txBox="1">
            <a:spLocks/>
          </p:cNvSpPr>
          <p:nvPr/>
        </p:nvSpPr>
        <p:spPr>
          <a:xfrm>
            <a:off x="3689328" y="3013254"/>
            <a:ext cx="8176409" cy="29295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itchFamily="34" charset="0"/>
              <a:buChar char="o"/>
            </a:pPr>
            <a:r>
              <a:rPr lang="en-GB" sz="2600">
                <a:solidFill>
                  <a:srgbClr val="29261B"/>
                </a:solidFill>
                <a:ea typeface="+mn-lt"/>
                <a:cs typeface="+mn-lt"/>
              </a:rPr>
              <a:t>Establish a structured assessment framework with increasing difficulty levels.</a:t>
            </a:r>
            <a:endParaRPr lang="en-US" sz="260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buFont typeface="Courier New" pitchFamily="34" charset="0"/>
              <a:buChar char="o"/>
            </a:pPr>
            <a:r>
              <a:rPr lang="en-GB" sz="2600">
                <a:solidFill>
                  <a:srgbClr val="29261B"/>
                </a:solidFill>
                <a:ea typeface="+mn-lt"/>
                <a:cs typeface="+mn-lt"/>
              </a:rPr>
              <a:t>Develop Machine Learning Models</a:t>
            </a:r>
          </a:p>
          <a:p>
            <a:pPr>
              <a:buFont typeface="Courier New" pitchFamily="34" charset="0"/>
              <a:buChar char="o"/>
            </a:pPr>
            <a:r>
              <a:rPr lang="en-GB" sz="2600">
                <a:solidFill>
                  <a:srgbClr val="29261B"/>
                </a:solidFill>
                <a:ea typeface="+mn-lt"/>
                <a:cs typeface="+mn-lt"/>
              </a:rPr>
              <a:t>Establish Data Collection and Analysis System</a:t>
            </a:r>
          </a:p>
        </p:txBody>
      </p:sp>
      <p:pic>
        <p:nvPicPr>
          <p:cNvPr id="10" name="Picture 9" descr="A person holding a large clock&#10;&#10;Description automatically generated">
            <a:extLst>
              <a:ext uri="{FF2B5EF4-FFF2-40B4-BE49-F238E27FC236}">
                <a16:creationId xmlns:a16="http://schemas.microsoft.com/office/drawing/2014/main" id="{57741459-0568-13BB-088B-F6769E1BC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88" y="2816896"/>
            <a:ext cx="3475595" cy="347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12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A0D87-2DB2-7085-B350-F9A8E761C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6B2C7B-4F5C-2B87-E2E7-5ABA7626F8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992" y="1096962"/>
            <a:ext cx="10622015" cy="5181600"/>
          </a:xfrm>
        </p:spPr>
      </p:pic>
    </p:spTree>
    <p:extLst>
      <p:ext uri="{BB962C8B-B14F-4D97-AF65-F5344CB8AC3E}">
        <p14:creationId xmlns:p14="http://schemas.microsoft.com/office/powerpoint/2010/main" val="33805498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Methodology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43000"/>
            <a:ext cx="3690189" cy="65273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Technologies</a:t>
            </a:r>
            <a:endParaRPr lang="en-US" b="1" err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A60EF3-4090-4DCA-9E5C-9FBCC317B9AB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IT20275006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 b="1" err="1">
                <a:solidFill>
                  <a:schemeClr val="tx1"/>
                </a:solidFill>
              </a:rPr>
              <a:t>Lakpriya</a:t>
            </a:r>
            <a:r>
              <a:rPr lang="en-US" b="1">
                <a:solidFill>
                  <a:schemeClr val="tx1"/>
                </a:solidFill>
              </a:rPr>
              <a:t> K.H.A.V  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 R24-109</a:t>
            </a:r>
          </a:p>
        </p:txBody>
      </p:sp>
      <p:pic>
        <p:nvPicPr>
          <p:cNvPr id="3" name="Picture 2" descr="A person holding a blue ball&#10;&#10;Description automatically generated">
            <a:extLst>
              <a:ext uri="{FF2B5EF4-FFF2-40B4-BE49-F238E27FC236}">
                <a16:creationId xmlns:a16="http://schemas.microsoft.com/office/drawing/2014/main" id="{7D209113-183D-4E75-8E33-D16424271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82" y="1716465"/>
            <a:ext cx="1429385" cy="1059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BE59FD2-E30D-AF70-B902-D89A28DB8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61662" y="3923376"/>
            <a:ext cx="1566863" cy="1566863"/>
          </a:xfrm>
          <a:prstGeom prst="rect">
            <a:avLst/>
          </a:prstGeom>
        </p:spPr>
      </p:pic>
      <p:pic>
        <p:nvPicPr>
          <p:cNvPr id="8" name="Picture 7" descr="A black background with blue letters&#10;&#10;Description automatically generated">
            <a:extLst>
              <a:ext uri="{FF2B5EF4-FFF2-40B4-BE49-F238E27FC236}">
                <a16:creationId xmlns:a16="http://schemas.microsoft.com/office/drawing/2014/main" id="{DA85C1F4-3EFE-CD5D-D453-438DCD2B3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1756" y="4572392"/>
            <a:ext cx="2992438" cy="801688"/>
          </a:xfrm>
          <a:prstGeom prst="rect">
            <a:avLst/>
          </a:prstGeom>
        </p:spPr>
      </p:pic>
      <p:pic>
        <p:nvPicPr>
          <p:cNvPr id="10" name="Picture 9" descr="A blue and yellow snake logo&#10;&#10;Description automatically generated">
            <a:extLst>
              <a:ext uri="{FF2B5EF4-FFF2-40B4-BE49-F238E27FC236}">
                <a16:creationId xmlns:a16="http://schemas.microsoft.com/office/drawing/2014/main" id="{17972C31-F26E-FD18-2C6D-68481197AB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7570" y="2041950"/>
            <a:ext cx="2472029" cy="1542335"/>
          </a:xfrm>
          <a:prstGeom prst="rect">
            <a:avLst/>
          </a:prstGeom>
        </p:spPr>
      </p:pic>
      <p:pic>
        <p:nvPicPr>
          <p:cNvPr id="11" name="Picture 10" descr="A yellow and white logo&#10;&#10;Description automatically generated">
            <a:extLst>
              <a:ext uri="{FF2B5EF4-FFF2-40B4-BE49-F238E27FC236}">
                <a16:creationId xmlns:a16="http://schemas.microsoft.com/office/drawing/2014/main" id="{A167356D-DDB9-2B2D-A6EF-3AA8BC4F22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3426" y="2043314"/>
            <a:ext cx="2270125" cy="1274763"/>
          </a:xfrm>
          <a:prstGeom prst="rect">
            <a:avLst/>
          </a:prstGeom>
        </p:spPr>
      </p:pic>
      <p:pic>
        <p:nvPicPr>
          <p:cNvPr id="13" name="Picture 12" descr="A blue and orange circle with black text&#10;&#10;Description automatically generated">
            <a:extLst>
              <a:ext uri="{FF2B5EF4-FFF2-40B4-BE49-F238E27FC236}">
                <a16:creationId xmlns:a16="http://schemas.microsoft.com/office/drawing/2014/main" id="{4182268F-5C36-0388-56A5-E85B631473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6973" y="4262873"/>
            <a:ext cx="1682750" cy="892493"/>
          </a:xfrm>
          <a:prstGeom prst="rect">
            <a:avLst/>
          </a:prstGeom>
        </p:spPr>
      </p:pic>
      <p:pic>
        <p:nvPicPr>
          <p:cNvPr id="2" name="Picture 1" descr="A logo with blue text&#10;&#10;Description automatically generated">
            <a:extLst>
              <a:ext uri="{FF2B5EF4-FFF2-40B4-BE49-F238E27FC236}">
                <a16:creationId xmlns:a16="http://schemas.microsoft.com/office/drawing/2014/main" id="{6DEE2C1C-839F-2E77-5797-085E915444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80838" y="2267652"/>
            <a:ext cx="2152136" cy="81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2364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dobe Devanagari"/>
              </a:rPr>
              <a:t>Methodology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729" y="1268673"/>
            <a:ext cx="11641071" cy="49132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 b="1"/>
              <a:t>Requirements</a:t>
            </a:r>
            <a:endParaRPr lang="en-US" sz="2800" b="1">
              <a:ea typeface="Cambria"/>
            </a:endParaRPr>
          </a:p>
          <a:p>
            <a:pPr marL="0" indent="0">
              <a:buNone/>
            </a:pPr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8B3CA94-A1AF-2595-E974-D1F46C4103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09764"/>
              </p:ext>
            </p:extLst>
          </p:nvPr>
        </p:nvGraphicFramePr>
        <p:xfrm>
          <a:off x="347730" y="2207675"/>
          <a:ext cx="11582400" cy="3053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1200">
                  <a:extLst>
                    <a:ext uri="{9D8B030D-6E8A-4147-A177-3AD203B41FA5}">
                      <a16:colId xmlns:a16="http://schemas.microsoft.com/office/drawing/2014/main" val="3495081016"/>
                    </a:ext>
                  </a:extLst>
                </a:gridCol>
                <a:gridCol w="5791200">
                  <a:extLst>
                    <a:ext uri="{9D8B030D-6E8A-4147-A177-3AD203B41FA5}">
                      <a16:colId xmlns:a16="http://schemas.microsoft.com/office/drawing/2014/main" val="3578795304"/>
                    </a:ext>
                  </a:extLst>
                </a:gridCol>
              </a:tblGrid>
              <a:tr h="610733">
                <a:tc>
                  <a:txBody>
                    <a:bodyPr/>
                    <a:lstStyle/>
                    <a:p>
                      <a:r>
                        <a:rPr lang="en-LK"/>
                        <a:t>Functional Requirements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LK"/>
                        <a:t>Non-Functional Requirements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122705"/>
                  </a:ext>
                </a:extLst>
              </a:tr>
              <a:tr h="610733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29261B"/>
                          </a:solidFill>
                        </a:rPr>
                        <a:t>Leveled Assessment System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29261B"/>
                          </a:solidFill>
                        </a:rPr>
                        <a:t>Usability and Accessibility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363566"/>
                  </a:ext>
                </a:extLst>
              </a:tr>
              <a:tr h="610733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29261B"/>
                          </a:solidFill>
                        </a:rPr>
                        <a:t>Question Delivery and Evaluation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29261B"/>
                          </a:solidFill>
                        </a:rPr>
                        <a:t>Performance and Scalability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696447"/>
                  </a:ext>
                </a:extLst>
              </a:tr>
              <a:tr h="610733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29261B"/>
                          </a:solidFill>
                        </a:rPr>
                        <a:t>Performance Tracking and Analytics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29261B"/>
                          </a:solidFill>
                        </a:rPr>
                        <a:t>Security and Data Privacy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17732"/>
                  </a:ext>
                </a:extLst>
              </a:tr>
              <a:tr h="610733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29261B"/>
                          </a:solidFill>
                        </a:rPr>
                        <a:t>Machine Learning Models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baseline="0" noProof="0">
                          <a:solidFill>
                            <a:srgbClr val="000000"/>
                          </a:solidFill>
                          <a:latin typeface="Cambria"/>
                        </a:rPr>
                        <a:t>Cross-platform Compatibility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275505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EE0B3B59-D5D4-D4AD-41C0-648C4EDFE6C5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IT20275006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 b="1" err="1">
                <a:solidFill>
                  <a:schemeClr val="tx1"/>
                </a:solidFill>
              </a:rPr>
              <a:t>Lakpriya</a:t>
            </a:r>
            <a:r>
              <a:rPr lang="en-US" b="1">
                <a:solidFill>
                  <a:schemeClr val="tx1"/>
                </a:solidFill>
              </a:rPr>
              <a:t> K</a:t>
            </a:r>
            <a:r>
              <a:rPr lang="en-US" sz="1800" b="1">
                <a:solidFill>
                  <a:schemeClr val="tx1"/>
                </a:solidFill>
              </a:rPr>
              <a:t>.</a:t>
            </a:r>
            <a:r>
              <a:rPr lang="en-US" b="1">
                <a:solidFill>
                  <a:schemeClr val="tx1"/>
                </a:solidFill>
              </a:rPr>
              <a:t>H</a:t>
            </a:r>
            <a:r>
              <a:rPr lang="en-US" sz="1800" b="1">
                <a:solidFill>
                  <a:schemeClr val="tx1"/>
                </a:solidFill>
              </a:rPr>
              <a:t>.A.</a:t>
            </a:r>
            <a:r>
              <a:rPr lang="en-US" b="1">
                <a:solidFill>
                  <a:schemeClr val="tx1"/>
                </a:solidFill>
              </a:rPr>
              <a:t>V  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9448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dobe Devanagari"/>
              </a:rPr>
              <a:t>Methodology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00364"/>
            <a:ext cx="11684000" cy="5181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 b="1"/>
              <a:t>Requirements</a:t>
            </a:r>
            <a:endParaRPr lang="en-US" sz="2800" b="1">
              <a:ea typeface="Cambria"/>
            </a:endParaRPr>
          </a:p>
          <a:p>
            <a:pPr marL="0" indent="0">
              <a:buNone/>
            </a:pPr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8B3CA94-A1AF-2595-E974-D1F46C4103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78198"/>
              </p:ext>
            </p:extLst>
          </p:nvPr>
        </p:nvGraphicFramePr>
        <p:xfrm>
          <a:off x="304800" y="1789112"/>
          <a:ext cx="11582400" cy="3994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1200">
                  <a:extLst>
                    <a:ext uri="{9D8B030D-6E8A-4147-A177-3AD203B41FA5}">
                      <a16:colId xmlns:a16="http://schemas.microsoft.com/office/drawing/2014/main" val="3495081016"/>
                    </a:ext>
                  </a:extLst>
                </a:gridCol>
                <a:gridCol w="5791200">
                  <a:extLst>
                    <a:ext uri="{9D8B030D-6E8A-4147-A177-3AD203B41FA5}">
                      <a16:colId xmlns:a16="http://schemas.microsoft.com/office/drawing/2014/main" val="3578795304"/>
                    </a:ext>
                  </a:extLst>
                </a:gridCol>
              </a:tblGrid>
              <a:tr h="61073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baseline="0" noProof="0">
                          <a:solidFill>
                            <a:srgbClr val="FFFFFF"/>
                          </a:solidFill>
                          <a:latin typeface="Cambria"/>
                        </a:rPr>
                        <a:t>Software </a:t>
                      </a:r>
                      <a:r>
                        <a:rPr lang="en-LK"/>
                        <a:t>Requirements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baseline="0" noProof="0">
                          <a:solidFill>
                            <a:srgbClr val="FFFFFF"/>
                          </a:solidFill>
                          <a:latin typeface="Cambria"/>
                        </a:rPr>
                        <a:t>User </a:t>
                      </a:r>
                      <a:r>
                        <a:rPr lang="en-LK"/>
                        <a:t>Requirements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122705"/>
                  </a:ext>
                </a:extLst>
              </a:tr>
              <a:tr h="61073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29261B"/>
                          </a:solidFill>
                          <a:latin typeface="Cambria"/>
                        </a:rPr>
                        <a:t>Machine Learning Libraries: scikit-learn, TensorFlow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29261B"/>
                          </a:solidFill>
                          <a:latin typeface="Cambria"/>
                        </a:rPr>
                        <a:t>Easy-to-use interface for students to navigate through levels and questions.</a:t>
                      </a:r>
                      <a:endParaRPr lang="en-US"/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0" i="0" u="none" strike="noStrike" noProof="0">
                        <a:solidFill>
                          <a:srgbClr val="29261B"/>
                        </a:solidFill>
                        <a:latin typeface="Cambri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363566"/>
                  </a:ext>
                </a:extLst>
              </a:tr>
              <a:tr h="61073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29261B"/>
                          </a:solidFill>
                          <a:latin typeface="Cambria"/>
                        </a:rPr>
                        <a:t>Data Processing Libraries: Pandas, NumPy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29261B"/>
                          </a:solidFill>
                          <a:latin typeface="Cambria"/>
                        </a:rPr>
                        <a:t>Immediate feedback on answer correctness and overall performance.</a:t>
                      </a:r>
                      <a:endParaRPr lang="en-US"/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0" i="0" u="none" strike="noStrike" noProof="0">
                        <a:solidFill>
                          <a:srgbClr val="29261B"/>
                        </a:solidFill>
                        <a:latin typeface="Cambri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696447"/>
                  </a:ext>
                </a:extLst>
              </a:tr>
              <a:tr h="61073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29261B"/>
                          </a:solidFill>
                          <a:latin typeface="Cambria"/>
                        </a:rPr>
                        <a:t>Database Management System: MongoDB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29261B"/>
                          </a:solidFill>
                        </a:rPr>
                        <a:t>Ability to track progress, view completed levels, and retry questions.</a:t>
                      </a:r>
                      <a:endParaRPr lang="en-US"/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0" i="0" u="none" strike="noStrike" noProof="0">
                        <a:solidFill>
                          <a:srgbClr val="29261B"/>
                        </a:solidFill>
                        <a:latin typeface="Cambri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17732"/>
                  </a:ext>
                </a:extLst>
              </a:tr>
              <a:tr h="61073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29261B"/>
                          </a:solidFill>
                          <a:latin typeface="Cambria"/>
                        </a:rPr>
                        <a:t>Development Stack: Flutter, Python, Node.js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29261B"/>
                          </a:solidFill>
                        </a:rPr>
                        <a:t>Secure and private handling of personal information and performance data.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275505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EE0B3B59-D5D4-D4AD-41C0-648C4EDFE6C5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IT20275006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 b="1" err="1">
                <a:solidFill>
                  <a:schemeClr val="tx1"/>
                </a:solidFill>
              </a:rPr>
              <a:t>Lakpriya</a:t>
            </a:r>
            <a:r>
              <a:rPr lang="en-US" b="1">
                <a:solidFill>
                  <a:schemeClr val="tx1"/>
                </a:solidFill>
              </a:rPr>
              <a:t> K</a:t>
            </a:r>
            <a:r>
              <a:rPr lang="en-US" sz="1800" b="1">
                <a:solidFill>
                  <a:schemeClr val="tx1"/>
                </a:solidFill>
              </a:rPr>
              <a:t>.</a:t>
            </a:r>
            <a:r>
              <a:rPr lang="en-US" b="1">
                <a:solidFill>
                  <a:schemeClr val="tx1"/>
                </a:solidFill>
              </a:rPr>
              <a:t>H</a:t>
            </a:r>
            <a:r>
              <a:rPr lang="en-US" sz="1800" b="1">
                <a:solidFill>
                  <a:schemeClr val="tx1"/>
                </a:solidFill>
              </a:rPr>
              <a:t>.A.</a:t>
            </a:r>
            <a:r>
              <a:rPr lang="en-US" b="1">
                <a:solidFill>
                  <a:schemeClr val="tx1"/>
                </a:solidFill>
              </a:rPr>
              <a:t>V  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9416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dobe Devanagari"/>
              </a:rPr>
              <a:t>Methodology</a:t>
            </a:r>
            <a:endParaRPr lang="en-US">
              <a:solidFill>
                <a:srgbClr val="808080"/>
              </a:solidFill>
              <a:latin typeface="Adobe Devanagari"/>
            </a:endParaRPr>
          </a:p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25414B-AA6C-4871-B3DA-40C7A66D018F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IT20275006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 b="1" err="1">
                <a:solidFill>
                  <a:schemeClr val="tx1"/>
                </a:solidFill>
              </a:rPr>
              <a:t>Lakpriya</a:t>
            </a:r>
            <a:r>
              <a:rPr lang="en-US" b="1">
                <a:solidFill>
                  <a:schemeClr val="tx1"/>
                </a:solidFill>
              </a:rPr>
              <a:t> K.H.A.V  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 R24-109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C6822ECD-384F-CE84-FFB2-BB1E3ADAD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4435" y="946355"/>
            <a:ext cx="10132438" cy="5415116"/>
          </a:xfrm>
        </p:spPr>
      </p:pic>
    </p:spTree>
    <p:extLst>
      <p:ext uri="{BB962C8B-B14F-4D97-AF65-F5344CB8AC3E}">
        <p14:creationId xmlns:p14="http://schemas.microsoft.com/office/powerpoint/2010/main" val="7177954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dobe Devanagari"/>
              </a:rPr>
              <a:t>Current Progress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590646"/>
            <a:ext cx="11684000" cy="490255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en-US" sz="2600" b="1">
                <a:ea typeface="+mn-lt"/>
                <a:cs typeface="+mn-lt"/>
              </a:rPr>
              <a:t>Predicting Passing Marks:</a:t>
            </a:r>
            <a:r>
              <a:rPr lang="en-US" sz="2600">
                <a:ea typeface="+mn-lt"/>
                <a:cs typeface="+mn-lt"/>
              </a:rPr>
              <a:t> </a:t>
            </a:r>
            <a:r>
              <a:rPr lang="en-US" sz="2400">
                <a:ea typeface="+mn-lt"/>
                <a:cs typeface="+mn-lt"/>
              </a:rPr>
              <a:t>Regression model to estimate the likelihood of a student achieving a passing score based on various factors.</a:t>
            </a:r>
            <a:endParaRPr lang="en-US" sz="2400">
              <a:ea typeface="Cambria"/>
            </a:endParaRPr>
          </a:p>
          <a:p>
            <a:pPr>
              <a:buFont typeface="Arial"/>
              <a:buChar char="•"/>
            </a:pPr>
            <a:r>
              <a:rPr lang="en-US" sz="2600" b="1">
                <a:ea typeface="+mn-lt"/>
                <a:cs typeface="+mn-lt"/>
              </a:rPr>
              <a:t>Decision on Level Skipping:</a:t>
            </a:r>
            <a:r>
              <a:rPr lang="en-US" sz="2600">
                <a:ea typeface="+mn-lt"/>
                <a:cs typeface="+mn-lt"/>
              </a:rPr>
              <a:t> </a:t>
            </a:r>
            <a:r>
              <a:rPr lang="en-US" sz="2400">
                <a:ea typeface="+mn-lt"/>
                <a:cs typeface="+mn-lt"/>
              </a:rPr>
              <a:t>Classification model to determine whether a student should skip a level or proceed to the next level based on their performance.</a:t>
            </a:r>
            <a:endParaRPr lang="en-US" sz="2400">
              <a:ea typeface="Cambria"/>
            </a:endParaRPr>
          </a:p>
          <a:p>
            <a:pPr>
              <a:buFont typeface="Arial"/>
              <a:buChar char="•"/>
            </a:pPr>
            <a:r>
              <a:rPr lang="en-US" sz="2600" b="1">
                <a:ea typeface="+mn-lt"/>
                <a:cs typeface="+mn-lt"/>
              </a:rPr>
              <a:t>Evaluating IT Knowledge:</a:t>
            </a:r>
            <a:r>
              <a:rPr lang="en-US" sz="2600">
                <a:ea typeface="+mn-lt"/>
                <a:cs typeface="+mn-lt"/>
              </a:rPr>
              <a:t> </a:t>
            </a:r>
            <a:r>
              <a:rPr lang="en-US" sz="2400">
                <a:ea typeface="+mn-lt"/>
                <a:cs typeface="+mn-lt"/>
              </a:rPr>
              <a:t>Regression model to assess a student's overall comprehension of IT fundamentals.</a:t>
            </a:r>
            <a:endParaRPr lang="en-US" sz="2400">
              <a:ea typeface="Cambria"/>
            </a:endParaRPr>
          </a:p>
          <a:p>
            <a:pPr>
              <a:buFont typeface="Arial"/>
              <a:buChar char="•"/>
            </a:pPr>
            <a:r>
              <a:rPr lang="en-US" sz="2600" b="1">
                <a:ea typeface="+mn-lt"/>
                <a:cs typeface="+mn-lt"/>
              </a:rPr>
              <a:t>Customized Question Recommendation:</a:t>
            </a:r>
            <a:r>
              <a:rPr lang="en-US" sz="2600">
                <a:ea typeface="+mn-lt"/>
                <a:cs typeface="+mn-lt"/>
              </a:rPr>
              <a:t> </a:t>
            </a:r>
            <a:r>
              <a:rPr lang="en-US" sz="2400">
                <a:ea typeface="+mn-lt"/>
                <a:cs typeface="+mn-lt"/>
              </a:rPr>
              <a:t>Recommendation system to suggest personalized questions or learning resources based on a student's strengths, weaknesses, and learning patterns.</a:t>
            </a:r>
            <a:endParaRPr lang="en-US" sz="2400">
              <a:ea typeface="Cambria"/>
            </a:endParaRPr>
          </a:p>
          <a:p>
            <a:pPr marL="0" indent="0">
              <a:buNone/>
            </a:pPr>
            <a:endParaRPr lang="en-US" sz="2600">
              <a:ea typeface="Cambri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0B3B59-D5D4-D4AD-41C0-648C4EDFE6C5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IT20275006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 b="1" err="1">
                <a:solidFill>
                  <a:schemeClr val="tx1"/>
                </a:solidFill>
              </a:rPr>
              <a:t>Lakpriya</a:t>
            </a:r>
            <a:r>
              <a:rPr lang="en-US" b="1">
                <a:solidFill>
                  <a:schemeClr val="tx1"/>
                </a:solidFill>
              </a:rPr>
              <a:t> K</a:t>
            </a:r>
            <a:r>
              <a:rPr lang="en-US" sz="1800" b="1">
                <a:solidFill>
                  <a:schemeClr val="tx1"/>
                </a:solidFill>
              </a:rPr>
              <a:t>.</a:t>
            </a:r>
            <a:r>
              <a:rPr lang="en-US" b="1">
                <a:solidFill>
                  <a:schemeClr val="tx1"/>
                </a:solidFill>
              </a:rPr>
              <a:t>H</a:t>
            </a:r>
            <a:r>
              <a:rPr lang="en-US" sz="1800" b="1">
                <a:solidFill>
                  <a:schemeClr val="tx1"/>
                </a:solidFill>
              </a:rPr>
              <a:t>.A.</a:t>
            </a:r>
            <a:r>
              <a:rPr lang="en-US" b="1">
                <a:solidFill>
                  <a:schemeClr val="tx1"/>
                </a:solidFill>
              </a:rPr>
              <a:t>V  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4647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dobe Devanagari"/>
              </a:rPr>
              <a:t>Project Evidence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0B3B59-D5D4-D4AD-41C0-648C4EDFE6C5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IT20275006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 b="1" err="1">
                <a:solidFill>
                  <a:schemeClr val="tx1"/>
                </a:solidFill>
              </a:rPr>
              <a:t>Lakpriya</a:t>
            </a:r>
            <a:r>
              <a:rPr lang="en-US" b="1">
                <a:solidFill>
                  <a:schemeClr val="tx1"/>
                </a:solidFill>
              </a:rPr>
              <a:t> K</a:t>
            </a:r>
            <a:r>
              <a:rPr lang="en-US" sz="1800" b="1">
                <a:solidFill>
                  <a:schemeClr val="tx1"/>
                </a:solidFill>
              </a:rPr>
              <a:t>.</a:t>
            </a:r>
            <a:r>
              <a:rPr lang="en-US" b="1">
                <a:solidFill>
                  <a:schemeClr val="tx1"/>
                </a:solidFill>
              </a:rPr>
              <a:t>H</a:t>
            </a:r>
            <a:r>
              <a:rPr lang="en-US" sz="1800" b="1">
                <a:solidFill>
                  <a:schemeClr val="tx1"/>
                </a:solidFill>
              </a:rPr>
              <a:t>.A.</a:t>
            </a:r>
            <a:r>
              <a:rPr lang="en-US" b="1">
                <a:solidFill>
                  <a:schemeClr val="tx1"/>
                </a:solidFill>
              </a:rPr>
              <a:t>V  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5EC0FA-E6D5-7BB8-5F3B-A232E5867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Predicting Passing Marks - Regression model</a:t>
            </a:r>
            <a:endParaRPr lang="en-US" sz="2000">
              <a:ea typeface="Cambria"/>
            </a:endParaRPr>
          </a:p>
        </p:txBody>
      </p:sp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C8BFC9E-E782-B85A-D70D-41AA2C67C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90" y="1813379"/>
            <a:ext cx="6096000" cy="3639074"/>
          </a:xfrm>
          <a:prstGeom prst="rect">
            <a:avLst/>
          </a:prstGeom>
        </p:spPr>
      </p:pic>
      <p:pic>
        <p:nvPicPr>
          <p:cNvPr id="8" name="Picture 7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C687C832-9B65-C5CF-4BD3-E91911365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099" y="1828677"/>
            <a:ext cx="5409127" cy="151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863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dobe Devanagari"/>
              </a:rPr>
              <a:t>Project Evidence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0B3B59-D5D4-D4AD-41C0-648C4EDFE6C5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IT20275006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 b="1" err="1">
                <a:solidFill>
                  <a:schemeClr val="tx1"/>
                </a:solidFill>
              </a:rPr>
              <a:t>Lakpriya</a:t>
            </a:r>
            <a:r>
              <a:rPr lang="en-US" b="1">
                <a:solidFill>
                  <a:schemeClr val="tx1"/>
                </a:solidFill>
              </a:rPr>
              <a:t> K</a:t>
            </a:r>
            <a:r>
              <a:rPr lang="en-US" sz="1800" b="1">
                <a:solidFill>
                  <a:schemeClr val="tx1"/>
                </a:solidFill>
              </a:rPr>
              <a:t>.</a:t>
            </a:r>
            <a:r>
              <a:rPr lang="en-US" b="1">
                <a:solidFill>
                  <a:schemeClr val="tx1"/>
                </a:solidFill>
              </a:rPr>
              <a:t>H</a:t>
            </a:r>
            <a:r>
              <a:rPr lang="en-US" sz="1800" b="1">
                <a:solidFill>
                  <a:schemeClr val="tx1"/>
                </a:solidFill>
              </a:rPr>
              <a:t>.A.</a:t>
            </a:r>
            <a:r>
              <a:rPr lang="en-US" b="1">
                <a:solidFill>
                  <a:schemeClr val="tx1"/>
                </a:solidFill>
              </a:rPr>
              <a:t>V  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5EC0FA-E6D5-7BB8-5F3B-A232E5867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Decision on Level Skipping - Classification model</a:t>
            </a:r>
            <a:endParaRPr lang="en-US"/>
          </a:p>
        </p:txBody>
      </p:sp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E3210B4-E926-8E07-3B50-0116BA6BF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56" y="1953297"/>
            <a:ext cx="6096000" cy="3526805"/>
          </a:xfrm>
          <a:prstGeom prst="rect">
            <a:avLst/>
          </a:prstGeom>
        </p:spPr>
      </p:pic>
      <p:pic>
        <p:nvPicPr>
          <p:cNvPr id="6" name="Picture 5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8E8AF8EF-2C8D-7687-0303-D3AC15955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465" y="1950613"/>
            <a:ext cx="5580846" cy="178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1840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dobe Devanagari"/>
              </a:rPr>
              <a:t>Project Evidence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0B3B59-D5D4-D4AD-41C0-648C4EDFE6C5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IT20275006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 b="1" err="1">
                <a:solidFill>
                  <a:schemeClr val="tx1"/>
                </a:solidFill>
              </a:rPr>
              <a:t>Lakpriya</a:t>
            </a:r>
            <a:r>
              <a:rPr lang="en-US" b="1">
                <a:solidFill>
                  <a:schemeClr val="tx1"/>
                </a:solidFill>
              </a:rPr>
              <a:t> K</a:t>
            </a:r>
            <a:r>
              <a:rPr lang="en-US" sz="1800" b="1">
                <a:solidFill>
                  <a:schemeClr val="tx1"/>
                </a:solidFill>
              </a:rPr>
              <a:t>.</a:t>
            </a:r>
            <a:r>
              <a:rPr lang="en-US" b="1">
                <a:solidFill>
                  <a:schemeClr val="tx1"/>
                </a:solidFill>
              </a:rPr>
              <a:t>H</a:t>
            </a:r>
            <a:r>
              <a:rPr lang="en-US" sz="1800" b="1">
                <a:solidFill>
                  <a:schemeClr val="tx1"/>
                </a:solidFill>
              </a:rPr>
              <a:t>.A.</a:t>
            </a:r>
            <a:r>
              <a:rPr lang="en-US" b="1">
                <a:solidFill>
                  <a:schemeClr val="tx1"/>
                </a:solidFill>
              </a:rPr>
              <a:t>V  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5EC0FA-E6D5-7BB8-5F3B-A232E5867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14346"/>
            <a:ext cx="11684000" cy="5181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Evaluating IT Knowledge - Regression model</a:t>
            </a:r>
            <a:endParaRPr lang="en-US">
              <a:ea typeface="+mn-lt"/>
              <a:cs typeface="+mn-lt"/>
            </a:endParaRPr>
          </a:p>
        </p:txBody>
      </p:sp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C2573EC0-257C-E7BA-3C03-0F3B67017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71" y="1454239"/>
            <a:ext cx="5534025" cy="3394815"/>
          </a:xfrm>
          <a:prstGeom prst="rect">
            <a:avLst/>
          </a:prstGeom>
        </p:spPr>
      </p:pic>
      <p:pic>
        <p:nvPicPr>
          <p:cNvPr id="8" name="Picture 7" descr="A black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B40A2B15-F013-DE6F-0AFD-3BEDC87E0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88" y="4848359"/>
            <a:ext cx="5534025" cy="1346628"/>
          </a:xfrm>
          <a:prstGeom prst="rect">
            <a:avLst/>
          </a:prstGeom>
        </p:spPr>
      </p:pic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48BF3BC-1E1B-9AF5-BA8F-465DBF3F8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655" y="1457281"/>
            <a:ext cx="5608320" cy="328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539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dobe Devanagari"/>
              </a:rPr>
              <a:t>Project Evidence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0B3B59-D5D4-D4AD-41C0-648C4EDFE6C5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IT20275006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 b="1" err="1">
                <a:solidFill>
                  <a:schemeClr val="tx1"/>
                </a:solidFill>
              </a:rPr>
              <a:t>Lakpriya</a:t>
            </a:r>
            <a:r>
              <a:rPr lang="en-US" b="1">
                <a:solidFill>
                  <a:schemeClr val="tx1"/>
                </a:solidFill>
              </a:rPr>
              <a:t> K</a:t>
            </a:r>
            <a:r>
              <a:rPr lang="en-US" sz="1800" b="1">
                <a:solidFill>
                  <a:schemeClr val="tx1"/>
                </a:solidFill>
              </a:rPr>
              <a:t>.</a:t>
            </a:r>
            <a:r>
              <a:rPr lang="en-US" b="1">
                <a:solidFill>
                  <a:schemeClr val="tx1"/>
                </a:solidFill>
              </a:rPr>
              <a:t>H</a:t>
            </a:r>
            <a:r>
              <a:rPr lang="en-US" sz="1800" b="1">
                <a:solidFill>
                  <a:schemeClr val="tx1"/>
                </a:solidFill>
              </a:rPr>
              <a:t>.A.</a:t>
            </a:r>
            <a:r>
              <a:rPr lang="en-US" b="1">
                <a:solidFill>
                  <a:schemeClr val="tx1"/>
                </a:solidFill>
              </a:rPr>
              <a:t>V  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5EC0FA-E6D5-7BB8-5F3B-A232E5867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857" y="1092763"/>
            <a:ext cx="11684000" cy="5181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Customize questions Recommendation system</a:t>
            </a:r>
            <a:endParaRPr lang="en-US"/>
          </a:p>
        </p:txBody>
      </p:sp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E672985-8425-BC98-511C-429A6E417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25" y="1717298"/>
            <a:ext cx="6818923" cy="412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3362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dobe Devanagari"/>
              </a:rPr>
              <a:t>Next Expected Progress 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954" y="1952108"/>
            <a:ext cx="9007232" cy="490255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en-US" sz="2600">
                <a:ea typeface="+mn-lt"/>
                <a:cs typeface="+mn-lt"/>
              </a:rPr>
              <a:t>Develop a user-friendly mobile application using Flutter framework</a:t>
            </a:r>
            <a:endParaRPr lang="en-US" sz="2600">
              <a:ea typeface="Cambria"/>
            </a:endParaRPr>
          </a:p>
          <a:p>
            <a:pPr>
              <a:buFont typeface="Arial"/>
              <a:buChar char="•"/>
            </a:pPr>
            <a:r>
              <a:rPr lang="en-US" sz="2600">
                <a:ea typeface="+mn-lt"/>
                <a:cs typeface="+mn-lt"/>
              </a:rPr>
              <a:t>Integrate the machine learning models into the mobile app</a:t>
            </a:r>
            <a:endParaRPr lang="en-US" sz="2600">
              <a:ea typeface="Cambria"/>
            </a:endParaRPr>
          </a:p>
          <a:p>
            <a:pPr>
              <a:buFont typeface="Arial"/>
              <a:buChar char="•"/>
            </a:pPr>
            <a:r>
              <a:rPr lang="en-US" sz="2600">
                <a:ea typeface="+mn-lt"/>
                <a:cs typeface="+mn-lt"/>
              </a:rPr>
              <a:t>Design an intuitive and engaging user interface for young learners</a:t>
            </a:r>
            <a:endParaRPr lang="en-US" sz="2600">
              <a:ea typeface="Cambria"/>
            </a:endParaRPr>
          </a:p>
          <a:p>
            <a:pPr>
              <a:buFont typeface="Arial"/>
              <a:buChar char="•"/>
            </a:pPr>
            <a:r>
              <a:rPr lang="en-US" sz="2600">
                <a:ea typeface="+mn-lt"/>
                <a:cs typeface="+mn-lt"/>
              </a:rPr>
              <a:t>Implement gamification elements and progress tracking</a:t>
            </a:r>
            <a:endParaRPr lang="en-US" sz="2600">
              <a:ea typeface="Cambria"/>
            </a:endParaRPr>
          </a:p>
          <a:p>
            <a:pPr>
              <a:buFont typeface="Arial"/>
              <a:buChar char="•"/>
            </a:pPr>
            <a:r>
              <a:rPr lang="en-US" sz="2600">
                <a:ea typeface="+mn-lt"/>
                <a:cs typeface="+mn-lt"/>
              </a:rPr>
              <a:t>Conduct user testing and gather feedback for iterative improvements</a:t>
            </a:r>
            <a:endParaRPr lang="en-US" sz="2600">
              <a:ea typeface="Cambri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0B3B59-D5D4-D4AD-41C0-648C4EDFE6C5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IT20275006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 b="1" err="1">
                <a:solidFill>
                  <a:schemeClr val="tx1"/>
                </a:solidFill>
              </a:rPr>
              <a:t>Lakpriya</a:t>
            </a:r>
            <a:r>
              <a:rPr lang="en-US" b="1">
                <a:solidFill>
                  <a:schemeClr val="tx1"/>
                </a:solidFill>
              </a:rPr>
              <a:t> K</a:t>
            </a:r>
            <a:r>
              <a:rPr lang="en-US" sz="1800" b="1">
                <a:solidFill>
                  <a:schemeClr val="tx1"/>
                </a:solidFill>
              </a:rPr>
              <a:t>.</a:t>
            </a:r>
            <a:r>
              <a:rPr lang="en-US" b="1">
                <a:solidFill>
                  <a:schemeClr val="tx1"/>
                </a:solidFill>
              </a:rPr>
              <a:t>H</a:t>
            </a:r>
            <a:r>
              <a:rPr lang="en-US" sz="1800" b="1">
                <a:solidFill>
                  <a:schemeClr val="tx1"/>
                </a:solidFill>
              </a:rPr>
              <a:t>.A.</a:t>
            </a:r>
            <a:r>
              <a:rPr lang="en-US" b="1">
                <a:solidFill>
                  <a:schemeClr val="tx1"/>
                </a:solidFill>
              </a:rPr>
              <a:t>V  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 descr="A person sitting at a desk&#10;&#10;Description automatically generated">
            <a:extLst>
              <a:ext uri="{FF2B5EF4-FFF2-40B4-BE49-F238E27FC236}">
                <a16:creationId xmlns:a16="http://schemas.microsoft.com/office/drawing/2014/main" id="{7EFCE70C-3BFE-3E34-C909-AE6CDBD20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829" y="305900"/>
            <a:ext cx="2361956" cy="202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336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dobe Devanagari"/>
              </a:rPr>
              <a:t>Personalized Story Generation</a:t>
            </a:r>
            <a:br>
              <a:rPr lang="en-US">
                <a:latin typeface="Adobe Devanagari"/>
              </a:rPr>
            </a:br>
            <a:r>
              <a:rPr lang="en-US">
                <a:latin typeface="Adobe Devanagari"/>
              </a:rPr>
              <a:t>IT21023446 | Sanjeevan </a:t>
            </a:r>
            <a:r>
              <a:rPr lang="en-US" err="1">
                <a:latin typeface="Adobe Devanagari"/>
              </a:rPr>
              <a:t>m.c.m.a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mbria"/>
              </a:rPr>
              <a:t>Software Engineering Specialization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B98E66-DBD5-4B29-AC68-A58A70C64231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IT21023446</a:t>
            </a:r>
            <a:r>
              <a:rPr lang="en-US">
                <a:solidFill>
                  <a:schemeClr val="tx1"/>
                </a:solidFill>
              </a:rPr>
              <a:t>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</a:t>
            </a:r>
            <a:r>
              <a:rPr lang="en-US" b="1" err="1">
                <a:solidFill>
                  <a:schemeClr val="tx1"/>
                </a:solidFill>
              </a:rPr>
              <a:t>Sanjeevan</a:t>
            </a:r>
            <a:r>
              <a:rPr lang="en-US" b="1">
                <a:solidFill>
                  <a:schemeClr val="tx1"/>
                </a:solidFill>
              </a:rPr>
              <a:t> M.C.M.A 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R24-109</a:t>
            </a:r>
            <a:endParaRPr lang="en-US" sz="1800" b="0">
              <a:solidFill>
                <a:schemeClr val="tx1"/>
              </a:solidFill>
            </a:endParaRPr>
          </a:p>
        </p:txBody>
      </p:sp>
      <p:pic>
        <p:nvPicPr>
          <p:cNvPr id="3" name="Picture 2" descr="A person in a white shirt&#10;&#10;Description automatically generated">
            <a:extLst>
              <a:ext uri="{FF2B5EF4-FFF2-40B4-BE49-F238E27FC236}">
                <a16:creationId xmlns:a16="http://schemas.microsoft.com/office/drawing/2014/main" id="{43C7CB8E-1AC2-8797-FA8C-23AF46C86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0557" y="152400"/>
            <a:ext cx="2031494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099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309" y="577970"/>
            <a:ext cx="4840378" cy="792162"/>
          </a:xfrm>
        </p:spPr>
        <p:txBody>
          <a:bodyPr>
            <a:normAutofit/>
          </a:bodyPr>
          <a:lstStyle/>
          <a:p>
            <a:pPr algn="l"/>
            <a:r>
              <a:rPr lang="en-US" sz="3200" b="1">
                <a:latin typeface="Adobe Devanagari"/>
              </a:rPr>
              <a:t>Gantt Chart</a:t>
            </a:r>
            <a:endParaRPr lang="en-US" sz="32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25414B-AA6C-4871-B3DA-40C7A66D018F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IT20275006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 b="1" err="1">
                <a:solidFill>
                  <a:schemeClr val="tx1"/>
                </a:solidFill>
              </a:rPr>
              <a:t>Lakpriya</a:t>
            </a:r>
            <a:r>
              <a:rPr lang="en-US" b="1">
                <a:solidFill>
                  <a:schemeClr val="tx1"/>
                </a:solidFill>
              </a:rPr>
              <a:t> K.H.A.V  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 R24-109</a:t>
            </a:r>
          </a:p>
        </p:txBody>
      </p:sp>
      <p:pic>
        <p:nvPicPr>
          <p:cNvPr id="2" name="Picture 1" descr="A grid of blue and purple squares&#10;&#10;Description automatically generated">
            <a:extLst>
              <a:ext uri="{FF2B5EF4-FFF2-40B4-BE49-F238E27FC236}">
                <a16:creationId xmlns:a16="http://schemas.microsoft.com/office/drawing/2014/main" id="{17E020BF-3397-B171-9230-40FCBCA66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302" y="1708304"/>
            <a:ext cx="10035398" cy="359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8086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C742-9A68-F46C-7BEF-B06482CF3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Supporting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286EE-09BC-148C-B155-3369472AB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Budget</a:t>
            </a:r>
          </a:p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84FD047-15C1-6A77-4F02-301349494D18}"/>
              </a:ext>
            </a:extLst>
          </p:cNvPr>
          <p:cNvGraphicFramePr>
            <a:graphicFrameLocks noGrp="1"/>
          </p:cNvGraphicFramePr>
          <p:nvPr/>
        </p:nvGraphicFramePr>
        <p:xfrm>
          <a:off x="1838036" y="1664755"/>
          <a:ext cx="8201892" cy="4638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3964">
                  <a:extLst>
                    <a:ext uri="{9D8B030D-6E8A-4147-A177-3AD203B41FA5}">
                      <a16:colId xmlns:a16="http://schemas.microsoft.com/office/drawing/2014/main" val="361967294"/>
                    </a:ext>
                  </a:extLst>
                </a:gridCol>
                <a:gridCol w="2733964">
                  <a:extLst>
                    <a:ext uri="{9D8B030D-6E8A-4147-A177-3AD203B41FA5}">
                      <a16:colId xmlns:a16="http://schemas.microsoft.com/office/drawing/2014/main" val="714374090"/>
                    </a:ext>
                  </a:extLst>
                </a:gridCol>
                <a:gridCol w="2733964">
                  <a:extLst>
                    <a:ext uri="{9D8B030D-6E8A-4147-A177-3AD203B41FA5}">
                      <a16:colId xmlns:a16="http://schemas.microsoft.com/office/drawing/2014/main" val="4179093859"/>
                    </a:ext>
                  </a:extLst>
                </a:gridCol>
              </a:tblGrid>
              <a:tr h="77303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Expenditure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Cost ($)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028338"/>
                  </a:ext>
                </a:extLst>
              </a:tr>
              <a:tr h="77303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Domain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14.43</a:t>
                      </a:r>
                      <a:r>
                        <a:rPr lang="en-US"/>
                        <a:t>$/M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291946"/>
                  </a:ext>
                </a:extLst>
              </a:tr>
              <a:tr h="77303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Hosting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2.99</a:t>
                      </a:r>
                      <a:r>
                        <a:rPr lang="en-US"/>
                        <a:t>$/M</a:t>
                      </a:r>
                      <a:br>
                        <a:rPr lang="en-US"/>
                      </a:b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290390"/>
                  </a:ext>
                </a:extLst>
              </a:tr>
              <a:tr h="77303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Traveling Expenses (4 Members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12.84$/Trip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024892"/>
                  </a:ext>
                </a:extLst>
              </a:tr>
              <a:tr h="77303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Google Play Developer Fee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25$ (One Time)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244479"/>
                  </a:ext>
                </a:extLst>
              </a:tr>
              <a:tr h="773032">
                <a:tc gridSpan="2">
                  <a:txBody>
                    <a:bodyPr/>
                    <a:lstStyle/>
                    <a:p>
                      <a:pPr algn="ctr"/>
                      <a:r>
                        <a:rPr lang="en-US"/>
                        <a:t>Total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55.26$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87856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00DFFD2-1019-0388-4CF6-9F6D98C2050C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IT20275006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 b="1" err="1">
                <a:solidFill>
                  <a:schemeClr val="tx1"/>
                </a:solidFill>
              </a:rPr>
              <a:t>Lakpriya</a:t>
            </a:r>
            <a:r>
              <a:rPr lang="en-US" b="1">
                <a:solidFill>
                  <a:schemeClr val="tx1"/>
                </a:solidFill>
              </a:rPr>
              <a:t> K</a:t>
            </a:r>
            <a:r>
              <a:rPr lang="en-US" sz="1800" b="1">
                <a:solidFill>
                  <a:schemeClr val="tx1"/>
                </a:solidFill>
              </a:rPr>
              <a:t>.</a:t>
            </a:r>
            <a:r>
              <a:rPr lang="en-US" b="1">
                <a:solidFill>
                  <a:schemeClr val="tx1"/>
                </a:solidFill>
              </a:rPr>
              <a:t>H</a:t>
            </a:r>
            <a:r>
              <a:rPr lang="en-US" sz="1800" b="1">
                <a:solidFill>
                  <a:schemeClr val="tx1"/>
                </a:solidFill>
              </a:rPr>
              <a:t>.A.</a:t>
            </a:r>
            <a:r>
              <a:rPr lang="en-US" b="1">
                <a:solidFill>
                  <a:schemeClr val="tx1"/>
                </a:solidFill>
              </a:rPr>
              <a:t>V  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3802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Supporting Items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558799"/>
            <a:ext cx="11684000" cy="5181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/>
          </a:p>
          <a:p>
            <a:r>
              <a:rPr lang="en-US"/>
              <a:t>Commercialization</a:t>
            </a:r>
          </a:p>
          <a:p>
            <a:pPr marL="0" indent="0">
              <a:buNone/>
            </a:pPr>
            <a:endParaRPr lang="en-US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Offer a subscription-based model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 i="0">
                <a:solidFill>
                  <a:srgbClr val="0D0D0D"/>
                </a:solidFill>
                <a:effectLst/>
              </a:rPr>
              <a:t>Licensing and Partnerships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>
                <a:solidFill>
                  <a:srgbClr val="000000"/>
                </a:solidFill>
                <a:effectLst/>
              </a:rPr>
              <a:t>Share on social media add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>
                <a:solidFill>
                  <a:srgbClr val="000000"/>
                </a:solidFill>
                <a:effectLst/>
              </a:rPr>
              <a:t>Make it shareable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>
                <a:solidFill>
                  <a:srgbClr val="000000"/>
                </a:solidFill>
                <a:effectLst/>
              </a:rPr>
              <a:t>Provide an accurate description of our product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sz="2800"/>
          </a:p>
          <a:p>
            <a:pPr>
              <a:buFont typeface="Wingdings" pitchFamily="2" charset="2"/>
              <a:buChar char="Ø"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918CEE-3EE9-4768-90C7-A115F59361E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IT20275006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 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  </a:t>
            </a:r>
            <a:r>
              <a:rPr lang="en-US" b="1" err="1">
                <a:solidFill>
                  <a:schemeClr val="tx1"/>
                </a:solidFill>
                <a:ea typeface="+mn-lt"/>
                <a:cs typeface="+mn-lt"/>
              </a:rPr>
              <a:t>Lakpriya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 K.H.A.V   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  R24-109</a:t>
            </a:r>
          </a:p>
        </p:txBody>
      </p:sp>
      <p:pic>
        <p:nvPicPr>
          <p:cNvPr id="3" name="Picture 2" descr="A computer screen with a cursor pointing at a advertisement&#10;&#10;Description automatically generated">
            <a:extLst>
              <a:ext uri="{FF2B5EF4-FFF2-40B4-BE49-F238E27FC236}">
                <a16:creationId xmlns:a16="http://schemas.microsoft.com/office/drawing/2014/main" id="{7CB4F3E9-B8D1-3862-ED2B-489F9A7ED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313" y="1523999"/>
            <a:ext cx="6135687" cy="3251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63078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2E44A01-95F8-D8C9-0E11-C2AD79D24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6200"/>
            <a:ext cx="10363200" cy="1362075"/>
          </a:xfrm>
        </p:spPr>
        <p:txBody>
          <a:bodyPr>
            <a:normAutofit/>
          </a:bodyPr>
          <a:lstStyle/>
          <a:p>
            <a:pPr algn="l"/>
            <a:r>
              <a:rPr lang="en-US" sz="4000" b="1">
                <a:latin typeface="Adobe Devanagari"/>
              </a:rPr>
              <a:t>References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ED05D3C-09AB-960B-4FCD-4341836655F0}"/>
              </a:ext>
            </a:extLst>
          </p:cNvPr>
          <p:cNvSpPr txBox="1">
            <a:spLocks/>
          </p:cNvSpPr>
          <p:nvPr/>
        </p:nvSpPr>
        <p:spPr>
          <a:xfrm>
            <a:off x="48986" y="1063172"/>
            <a:ext cx="11250084" cy="51278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800">
                <a:solidFill>
                  <a:srgbClr val="29261B"/>
                </a:solidFill>
                <a:ea typeface="+mn-lt"/>
                <a:cs typeface="+mn-lt"/>
              </a:rPr>
              <a:t>[22] Redecker, C., &amp; Johannessen, Ø. (2013). Changing assessment – Towards a new assessment paradigm using ICT. European Journal of Education, 48(1), 79-96.</a:t>
            </a:r>
            <a:endParaRPr lang="en-US">
              <a:ea typeface="+mn-lt"/>
              <a:cs typeface="+mn-lt"/>
            </a:endParaRPr>
          </a:p>
          <a:p>
            <a:pPr>
              <a:buNone/>
            </a:pPr>
            <a:r>
              <a:rPr lang="en-US" sz="1800">
                <a:solidFill>
                  <a:srgbClr val="29261B"/>
                </a:solidFill>
                <a:ea typeface="+mn-lt"/>
                <a:cs typeface="+mn-lt"/>
              </a:rPr>
              <a:t>[23] Tomlinson, C. A. (2014). The differentiated classroom: Responding to the needs of all learners. ASCD.</a:t>
            </a:r>
            <a:endParaRPr lang="en-US">
              <a:ea typeface="+mn-lt"/>
              <a:cs typeface="+mn-lt"/>
            </a:endParaRPr>
          </a:p>
          <a:p>
            <a:pPr>
              <a:buNone/>
            </a:pPr>
            <a:r>
              <a:rPr lang="en-US" sz="1800">
                <a:solidFill>
                  <a:srgbClr val="29261B"/>
                </a:solidFill>
                <a:ea typeface="+mn-lt"/>
                <a:cs typeface="+mn-lt"/>
              </a:rPr>
              <a:t>[24] Leutner, D. (2004). Adaptive multimedia learning systems. Journal of Educational Multimedia and Hypermedia, 13(4), 365-384.</a:t>
            </a:r>
            <a:endParaRPr lang="en-US">
              <a:ea typeface="+mn-lt"/>
              <a:cs typeface="+mn-lt"/>
            </a:endParaRPr>
          </a:p>
          <a:p>
            <a:pPr>
              <a:buNone/>
            </a:pPr>
            <a:r>
              <a:rPr lang="en-US" sz="1800">
                <a:solidFill>
                  <a:srgbClr val="29261B"/>
                </a:solidFill>
                <a:ea typeface="+mn-lt"/>
                <a:cs typeface="+mn-lt"/>
              </a:rPr>
              <a:t>[25] Polyzou, A., &amp; Karypis, G. (2016). Grade prediction with models specific to students and steps. International Educational Data Mining Society.</a:t>
            </a:r>
            <a:endParaRPr lang="en-US">
              <a:ea typeface="+mn-lt"/>
              <a:cs typeface="+mn-lt"/>
            </a:endParaRPr>
          </a:p>
          <a:p>
            <a:pPr>
              <a:buNone/>
            </a:pPr>
            <a:r>
              <a:rPr lang="en-US" sz="1800">
                <a:solidFill>
                  <a:srgbClr val="29261B"/>
                </a:solidFill>
                <a:ea typeface="+mn-lt"/>
                <a:cs typeface="+mn-lt"/>
              </a:rPr>
              <a:t>[26] Huang, S., &amp; Fang, N. (2013). Predicting student academic performance in an engineering dynamics course: A comparison of four types of predictive mathematical models. Computers &amp; Education, 61, 133-145.</a:t>
            </a:r>
            <a:endParaRPr lang="en-US">
              <a:ea typeface="+mn-lt"/>
              <a:cs typeface="+mn-lt"/>
            </a:endParaRPr>
          </a:p>
          <a:p>
            <a:pPr>
              <a:buNone/>
            </a:pPr>
            <a:r>
              <a:rPr lang="en-US" sz="1800">
                <a:solidFill>
                  <a:srgbClr val="29261B"/>
                </a:solidFill>
                <a:ea typeface="+mn-lt"/>
                <a:cs typeface="+mn-lt"/>
              </a:rPr>
              <a:t>[27] Bull, J., &amp; McKenna, C. (2004). Blueprint for computer-assisted assessment. Routledge.</a:t>
            </a:r>
            <a:endParaRPr lang="en-US">
              <a:ea typeface="+mn-lt"/>
              <a:cs typeface="+mn-lt"/>
            </a:endParaRPr>
          </a:p>
          <a:p>
            <a:pPr>
              <a:buNone/>
            </a:pPr>
            <a:r>
              <a:rPr lang="en-US" sz="1800">
                <a:solidFill>
                  <a:srgbClr val="29261B"/>
                </a:solidFill>
                <a:ea typeface="+mn-lt"/>
                <a:cs typeface="+mn-lt"/>
              </a:rPr>
              <a:t>[28] Nicol, D. J., &amp; Macfarlane-Dick, D. (2006). Formative assessment and self-regulated learning: A model and seven principles of good feedback practice. Studies in Higher Education, 31(2), 199-218.</a:t>
            </a:r>
            <a:endParaRPr lang="en-US">
              <a:ea typeface="+mn-lt"/>
              <a:cs typeface="+mn-lt"/>
            </a:endParaRPr>
          </a:p>
          <a:p>
            <a:pPr>
              <a:buNone/>
            </a:pPr>
            <a:r>
              <a:rPr lang="en-US" sz="1800">
                <a:solidFill>
                  <a:srgbClr val="29261B"/>
                </a:solidFill>
                <a:ea typeface="+mn-lt"/>
                <a:cs typeface="+mn-lt"/>
              </a:rPr>
              <a:t>[29] Sadler, D. R. (1989). Formative assessment and the design of instructional systems. Instructional Science, 18(2), 119-144.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 sz="1800">
              <a:latin typeface="Calibri"/>
              <a:ea typeface="DengXian"/>
              <a:cs typeface="Mangal"/>
            </a:endParaRPr>
          </a:p>
          <a:p>
            <a:pPr marL="0" indent="0">
              <a:buNone/>
            </a:pPr>
            <a:endParaRPr lang="en-US" sz="1800">
              <a:latin typeface="Cambria"/>
              <a:ea typeface="Cambria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en-US" sz="1800"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endParaRPr lang="en-US" sz="1800"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endParaRPr lang="en-US" sz="1800"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endParaRPr lang="en-US">
              <a:latin typeface="Cambria"/>
              <a:ea typeface="Cambria"/>
              <a:cs typeface="Mangal" panose="02040503050203030202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B4A701-A2BB-692C-B0E0-2452F4DBA054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IT20275006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 b="1" err="1">
                <a:solidFill>
                  <a:schemeClr val="tx1"/>
                </a:solidFill>
              </a:rPr>
              <a:t>Lakpriya</a:t>
            </a:r>
            <a:r>
              <a:rPr lang="en-US" b="1">
                <a:solidFill>
                  <a:schemeClr val="tx1"/>
                </a:solidFill>
              </a:rPr>
              <a:t> K</a:t>
            </a:r>
            <a:r>
              <a:rPr lang="en-US" sz="1800" b="1">
                <a:solidFill>
                  <a:schemeClr val="tx1"/>
                </a:solidFill>
              </a:rPr>
              <a:t>.</a:t>
            </a:r>
            <a:r>
              <a:rPr lang="en-US" b="1">
                <a:solidFill>
                  <a:schemeClr val="tx1"/>
                </a:solidFill>
              </a:rPr>
              <a:t>H</a:t>
            </a:r>
            <a:r>
              <a:rPr lang="en-US" sz="1800" b="1">
                <a:solidFill>
                  <a:schemeClr val="tx1"/>
                </a:solidFill>
              </a:rPr>
              <a:t>.A.</a:t>
            </a:r>
            <a:r>
              <a:rPr lang="en-US" b="1">
                <a:solidFill>
                  <a:schemeClr val="tx1"/>
                </a:solidFill>
              </a:rPr>
              <a:t>V  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4552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AF539-DB3C-4B8F-F80A-CFF3D211E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dobe Devanagari"/>
              </a:rPr>
              <a:t>IT21084522 | DISSANAYAKE A. L.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297AE-EBCC-645F-BD75-4403A7403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Software Engineering Specialization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282363-9E17-F1F8-1815-3FF6A2787AE4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IT21084522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>
                <a:solidFill>
                  <a:schemeClr val="tx1"/>
                </a:solidFill>
              </a:rPr>
              <a:t>Dissanayake A. L.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  <p:pic>
        <p:nvPicPr>
          <p:cNvPr id="5" name="Picture 4" descr="A person wearing a tie&#10;&#10;Description automatically generated">
            <a:extLst>
              <a:ext uri="{FF2B5EF4-FFF2-40B4-BE49-F238E27FC236}">
                <a16:creationId xmlns:a16="http://schemas.microsoft.com/office/drawing/2014/main" id="{B71EE606-F0C7-F663-2500-2F95E5DC9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0167" y="-840"/>
            <a:ext cx="2069724" cy="260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0486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19289-EF3A-0C10-41EA-7FFD5EAB5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8690" y="1376843"/>
            <a:ext cx="8332375" cy="47460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sz="2400">
                <a:solidFill>
                  <a:srgbClr val="0D0D0D"/>
                </a:solidFill>
                <a:ea typeface="+mn-lt"/>
                <a:cs typeface="+mn-lt"/>
              </a:rPr>
              <a:t>This study delves into the transformative impact of a Project and Quizes Based Programming Learning App on school students in grades 6 to 8. The research focuses on key elements such as skill development, practical application, real-time language translation for peer feedback, and group problem-solving. Additionally, it explores the machine learning model's efficacy in tailoring individual and group projects. With a blend of quantitative and qualitative approaches, the study aims to uncover long-term learning outcomes, assess user satisfaction and understand the influence of ethical considerations on student engagement and learning</a:t>
            </a:r>
            <a:endParaRPr lang="en-US" sz="2400">
              <a:ea typeface="Cambria"/>
            </a:endParaRPr>
          </a:p>
          <a:p>
            <a:pPr lvl="1" algn="just"/>
            <a:endParaRPr lang="en-US">
              <a:ea typeface="Cambria"/>
            </a:endParaRPr>
          </a:p>
          <a:p>
            <a:pPr lvl="1" algn="just"/>
            <a:endParaRPr lang="en-US">
              <a:ea typeface="Cambria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24DDEA8-8761-351E-EC55-8381100E4AC2}"/>
              </a:ext>
            </a:extLst>
          </p:cNvPr>
          <p:cNvSpPr txBox="1">
            <a:spLocks/>
          </p:cNvSpPr>
          <p:nvPr/>
        </p:nvSpPr>
        <p:spPr>
          <a:xfrm>
            <a:off x="304800" y="206260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>
                <a:latin typeface="Adobe Devanagari"/>
              </a:rPr>
              <a:t>Introduction</a:t>
            </a:r>
            <a:endParaRPr lang="en-US"/>
          </a:p>
        </p:txBody>
      </p:sp>
      <p:pic>
        <p:nvPicPr>
          <p:cNvPr id="10" name="Picture 9" descr="A cartoon character with black hair and pink shirt&#10;&#10;Description automatically generated">
            <a:extLst>
              <a:ext uri="{FF2B5EF4-FFF2-40B4-BE49-F238E27FC236}">
                <a16:creationId xmlns:a16="http://schemas.microsoft.com/office/drawing/2014/main" id="{F5BB8FD7-1FD0-2F0F-EF83-0F6F8485C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6606" y="900953"/>
            <a:ext cx="5067299" cy="50560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9E706E-1BDF-566C-1FE0-4C92BE1FF7FC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IT21084522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>
                <a:solidFill>
                  <a:schemeClr val="tx1"/>
                </a:solidFill>
              </a:rPr>
              <a:t>Dissanayake A. L.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</p:spTree>
    <p:extLst>
      <p:ext uri="{BB962C8B-B14F-4D97-AF65-F5344CB8AC3E}">
        <p14:creationId xmlns:p14="http://schemas.microsoft.com/office/powerpoint/2010/main" val="36265969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13A4C-DBFD-7130-BC19-E96A07B0E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848"/>
            <a:ext cx="11684000" cy="792162"/>
          </a:xfrm>
        </p:spPr>
        <p:txBody>
          <a:bodyPr/>
          <a:lstStyle/>
          <a:p>
            <a:r>
              <a:rPr lang="en-US"/>
              <a:t>Research Questions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B144C-6B9B-7777-5FA1-3E79C8BF1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>
                <a:solidFill>
                  <a:srgbClr val="0D0D0D"/>
                </a:solidFill>
                <a:ea typeface="+mn-lt"/>
                <a:cs typeface="+mn-lt"/>
              </a:rPr>
              <a:t>Does the Project-Based Programming Learning App impact </a:t>
            </a:r>
            <a:endParaRPr lang="en-US" sz="2400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D0D0D"/>
                </a:solidFill>
                <a:ea typeface="+mn-lt"/>
                <a:cs typeface="+mn-lt"/>
              </a:rPr>
              <a:t>     School students' skills?</a:t>
            </a:r>
            <a:endParaRPr lang="en-US" sz="2400">
              <a:solidFill>
                <a:srgbClr val="000000"/>
              </a:solidFill>
              <a:ea typeface="+mn-lt"/>
              <a:cs typeface="+mn-lt"/>
            </a:endParaRPr>
          </a:p>
          <a:p>
            <a:endParaRPr lang="en-US" sz="2400">
              <a:solidFill>
                <a:srgbClr val="0D0D0D"/>
              </a:solidFill>
              <a:ea typeface="+mn-lt"/>
              <a:cs typeface="+mn-lt"/>
            </a:endParaRPr>
          </a:p>
          <a:p>
            <a:r>
              <a:rPr lang="en-US" sz="2400">
                <a:solidFill>
                  <a:srgbClr val="0D0D0D"/>
                </a:solidFill>
                <a:ea typeface="+mn-lt"/>
                <a:cs typeface="+mn-lt"/>
              </a:rPr>
              <a:t>What's the app's role in practical application and real-time language translation for peer feedback and group problem-solving?</a:t>
            </a:r>
            <a:endParaRPr lang="en-US" sz="2400">
              <a:solidFill>
                <a:srgbClr val="000000"/>
              </a:solidFill>
              <a:ea typeface="+mn-lt"/>
              <a:cs typeface="+mn-lt"/>
            </a:endParaRPr>
          </a:p>
          <a:p>
            <a:endParaRPr lang="en-US" sz="2400">
              <a:solidFill>
                <a:srgbClr val="0D0D0D"/>
              </a:solidFill>
              <a:ea typeface="+mn-lt"/>
              <a:cs typeface="+mn-lt"/>
            </a:endParaRPr>
          </a:p>
          <a:p>
            <a:r>
              <a:rPr lang="en-US" sz="2400">
                <a:solidFill>
                  <a:srgbClr val="0D0D0D"/>
                </a:solidFill>
                <a:ea typeface="+mn-lt"/>
                <a:cs typeface="+mn-lt"/>
              </a:rPr>
              <a:t>How effective is the machine learning model in analyzing students and assigning relevant projects?</a:t>
            </a:r>
            <a:endParaRPr lang="en-US" sz="2400">
              <a:solidFill>
                <a:srgbClr val="000000"/>
              </a:solidFill>
              <a:ea typeface="+mn-lt"/>
              <a:cs typeface="+mn-lt"/>
            </a:endParaRPr>
          </a:p>
          <a:p>
            <a:endParaRPr lang="en-US" sz="2400">
              <a:solidFill>
                <a:srgbClr val="0D0D0D"/>
              </a:solidFill>
              <a:ea typeface="+mn-lt"/>
              <a:cs typeface="+mn-lt"/>
            </a:endParaRPr>
          </a:p>
          <a:p>
            <a:r>
              <a:rPr lang="en-US" sz="2400">
                <a:solidFill>
                  <a:srgbClr val="0D0D0D"/>
                </a:solidFill>
                <a:ea typeface="+mn-lt"/>
                <a:cs typeface="+mn-lt"/>
              </a:rPr>
              <a:t>What are the long-term outcomes and user satisfaction levels, and how does parental involvement contribute?</a:t>
            </a:r>
            <a:endParaRPr lang="en-US" sz="2400">
              <a:solidFill>
                <a:srgbClr val="000000"/>
              </a:solidFill>
              <a:ea typeface="+mn-lt"/>
              <a:cs typeface="+mn-lt"/>
            </a:endParaRPr>
          </a:p>
          <a:p>
            <a:endParaRPr lang="en-US" sz="2400">
              <a:solidFill>
                <a:srgbClr val="0D0D0D"/>
              </a:solidFill>
              <a:ea typeface="+mn-lt"/>
              <a:cs typeface="+mn-lt"/>
            </a:endParaRPr>
          </a:p>
          <a:p>
            <a:r>
              <a:rPr lang="en-US" sz="2400">
                <a:solidFill>
                  <a:srgbClr val="0D0D0D"/>
                </a:solidFill>
                <a:ea typeface="+mn-lt"/>
                <a:cs typeface="+mn-lt"/>
              </a:rPr>
              <a:t>How do ethical coding consideration elements influence student learning?</a:t>
            </a:r>
            <a:endParaRPr lang="en-US" sz="2400">
              <a:ea typeface="Cambria"/>
            </a:endParaRP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3EF106-36EA-CBB2-1786-0F08664B84BF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IT21084522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>
                <a:solidFill>
                  <a:schemeClr val="tx1"/>
                </a:solidFill>
              </a:rPr>
              <a:t>Dissanayake A. L.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  <p:pic>
        <p:nvPicPr>
          <p:cNvPr id="8" name="Picture 7" descr="A person thinking with his hand to his chin&#10;&#10;Description automatically generated">
            <a:extLst>
              <a:ext uri="{FF2B5EF4-FFF2-40B4-BE49-F238E27FC236}">
                <a16:creationId xmlns:a16="http://schemas.microsoft.com/office/drawing/2014/main" id="{E5AE442E-63C4-2E3C-2BAF-B9CAC40AB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1309" y="93738"/>
            <a:ext cx="2364620" cy="23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1874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/>
          </a:bodyPr>
          <a:lstStyle/>
          <a:p>
            <a:r>
              <a:rPr lang="en-US"/>
              <a:t>Research Gap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67E1466-6198-E9E3-E627-3110B465AB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35328"/>
              </p:ext>
            </p:extLst>
          </p:nvPr>
        </p:nvGraphicFramePr>
        <p:xfrm>
          <a:off x="465995" y="1310031"/>
          <a:ext cx="11263370" cy="4813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2674">
                  <a:extLst>
                    <a:ext uri="{9D8B030D-6E8A-4147-A177-3AD203B41FA5}">
                      <a16:colId xmlns:a16="http://schemas.microsoft.com/office/drawing/2014/main" val="4026209632"/>
                    </a:ext>
                  </a:extLst>
                </a:gridCol>
                <a:gridCol w="2252674">
                  <a:extLst>
                    <a:ext uri="{9D8B030D-6E8A-4147-A177-3AD203B41FA5}">
                      <a16:colId xmlns:a16="http://schemas.microsoft.com/office/drawing/2014/main" val="2140014436"/>
                    </a:ext>
                  </a:extLst>
                </a:gridCol>
                <a:gridCol w="2252674">
                  <a:extLst>
                    <a:ext uri="{9D8B030D-6E8A-4147-A177-3AD203B41FA5}">
                      <a16:colId xmlns:a16="http://schemas.microsoft.com/office/drawing/2014/main" val="2151890985"/>
                    </a:ext>
                  </a:extLst>
                </a:gridCol>
                <a:gridCol w="2252674">
                  <a:extLst>
                    <a:ext uri="{9D8B030D-6E8A-4147-A177-3AD203B41FA5}">
                      <a16:colId xmlns:a16="http://schemas.microsoft.com/office/drawing/2014/main" val="2240983464"/>
                    </a:ext>
                  </a:extLst>
                </a:gridCol>
                <a:gridCol w="2252674">
                  <a:extLst>
                    <a:ext uri="{9D8B030D-6E8A-4147-A177-3AD203B41FA5}">
                      <a16:colId xmlns:a16="http://schemas.microsoft.com/office/drawing/2014/main" val="2400951148"/>
                    </a:ext>
                  </a:extLst>
                </a:gridCol>
              </a:tblGrid>
              <a:tr h="83837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1" i="0" u="none" strike="noStrike" noProof="0">
                          <a:solidFill>
                            <a:schemeClr val="bg1"/>
                          </a:solidFill>
                          <a:latin typeface="Cambria"/>
                        </a:rPr>
                        <a:t>Research Papers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1" i="0" u="none" strike="noStrike" noProof="0">
                          <a:solidFill>
                            <a:schemeClr val="bg1"/>
                          </a:solidFill>
                          <a:latin typeface="Cambria"/>
                        </a:rPr>
                        <a:t>Methodology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1" i="0" u="none" strike="noStrike" noProof="0">
                          <a:solidFill>
                            <a:schemeClr val="bg1"/>
                          </a:solidFill>
                          <a:latin typeface="Cambria"/>
                        </a:rPr>
                        <a:t>Technology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1" i="0" u="none" strike="noStrike" noProof="0">
                          <a:solidFill>
                            <a:schemeClr val="bg1"/>
                          </a:solidFill>
                          <a:latin typeface="Cambria"/>
                        </a:rPr>
                        <a:t>Gap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1" i="0" u="none" strike="noStrike" noProof="0">
                          <a:solidFill>
                            <a:schemeClr val="bg1"/>
                          </a:solidFill>
                          <a:latin typeface="Cambria"/>
                        </a:rPr>
                        <a:t>Solution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268147"/>
                  </a:ext>
                </a:extLst>
              </a:tr>
              <a:tr h="118663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noProof="0">
                          <a:solidFill>
                            <a:schemeClr val="tx1"/>
                          </a:solidFill>
                          <a:latin typeface="Cambria"/>
                        </a:rPr>
                        <a:t>Project-Based Learning Approach for Teaching Mobile </a:t>
                      </a:r>
                      <a:endParaRPr lang="en-US" sz="1400">
                        <a:solidFill>
                          <a:schemeClr val="tx1"/>
                        </a:solidFill>
                        <a:latin typeface="Cambria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noProof="0">
                          <a:solidFill>
                            <a:schemeClr val="tx1"/>
                          </a:solidFill>
                          <a:latin typeface="Cambria"/>
                        </a:rPr>
                        <a:t>Application Development Using Visualization Technology [32]</a:t>
                      </a:r>
                      <a:endParaRPr lang="en-GB" sz="1400">
                        <a:solidFill>
                          <a:schemeClr val="tx1"/>
                        </a:solidFill>
                        <a:latin typeface="Cambria"/>
                      </a:endParaRPr>
                    </a:p>
                    <a:p>
                      <a:pPr lvl="0" algn="l">
                        <a:buNone/>
                      </a:pPr>
                      <a:endParaRPr lang="en-GB" sz="1400" b="0" i="0" u="none" strike="noStrike" noProof="0">
                        <a:solidFill>
                          <a:schemeClr val="tx1"/>
                        </a:solidFill>
                        <a:latin typeface="Cambri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1400" b="0" i="0" u="none" strike="noStrike" noProof="0">
                          <a:solidFill>
                            <a:schemeClr val="tx1"/>
                          </a:solidFill>
                          <a:latin typeface="Cambria"/>
                        </a:rPr>
                        <a:t>No</a:t>
                      </a:r>
                      <a:endParaRPr lang="en-US" sz="1400">
                        <a:solidFill>
                          <a:schemeClr val="tx1"/>
                        </a:solidFill>
                        <a:latin typeface="Cambri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1400" b="0" i="0" u="none" strike="noStrike" noProof="0">
                          <a:solidFill>
                            <a:schemeClr val="tx1"/>
                          </a:solidFill>
                          <a:latin typeface="Cambria"/>
                        </a:rPr>
                        <a:t>No</a:t>
                      </a:r>
                      <a:endParaRPr lang="en-US" sz="1400">
                        <a:solidFill>
                          <a:schemeClr val="tx1"/>
                        </a:solidFill>
                        <a:latin typeface="Cambri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1400" b="0" i="0" u="none" strike="noStrike" noProof="0">
                          <a:solidFill>
                            <a:schemeClr val="tx1"/>
                          </a:solidFill>
                          <a:latin typeface="Cambria"/>
                        </a:rPr>
                        <a:t>Lacks assessing students and recommending projects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1400" b="0" i="0" u="none" strike="noStrike" noProof="0">
                          <a:solidFill>
                            <a:schemeClr val="tx1"/>
                          </a:solidFill>
                          <a:latin typeface="Cambria"/>
                        </a:rPr>
                        <a:t>The solution will include a model that rates the student and recommend a suitable project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631409"/>
                  </a:ext>
                </a:extLst>
              </a:tr>
              <a:tr h="1018954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>
                          <a:solidFill>
                            <a:schemeClr val="tx1"/>
                          </a:solidFill>
                          <a:latin typeface="Cambria"/>
                        </a:rPr>
                        <a:t>App-based learning for kindergarten children at home [33]</a:t>
                      </a:r>
                      <a:endParaRPr lang="en-US" sz="1400" b="0">
                        <a:solidFill>
                          <a:schemeClr val="tx1"/>
                        </a:solidFill>
                        <a:latin typeface="Cambria"/>
                      </a:endParaRPr>
                    </a:p>
                    <a:p>
                      <a:pPr lvl="0" algn="l">
                        <a:buNone/>
                      </a:pPr>
                      <a:endParaRPr lang="en-GB" sz="1400" b="0" i="0" u="none" strike="noStrike" noProof="0">
                        <a:solidFill>
                          <a:schemeClr val="tx1"/>
                        </a:solidFill>
                        <a:latin typeface="Cambria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1400" b="0" i="0" u="none" strike="noStrike" noProof="0">
                          <a:solidFill>
                            <a:schemeClr val="tx1"/>
                          </a:solidFill>
                          <a:latin typeface="Cambria"/>
                        </a:rPr>
                        <a:t>Yes</a:t>
                      </a:r>
                      <a:endParaRPr lang="en-US" sz="1400">
                        <a:solidFill>
                          <a:schemeClr val="tx1"/>
                        </a:solidFill>
                        <a:latin typeface="Cambria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1400" b="0" i="0" u="none" strike="noStrike" noProof="0">
                          <a:solidFill>
                            <a:schemeClr val="tx1"/>
                          </a:solidFill>
                          <a:latin typeface="Cambria"/>
                        </a:rPr>
                        <a:t>Yes</a:t>
                      </a:r>
                      <a:endParaRPr lang="en-US" sz="1400">
                        <a:solidFill>
                          <a:schemeClr val="tx1"/>
                        </a:solidFill>
                        <a:latin typeface="Cambria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1400" b="0" i="0" u="none" strike="noStrike" noProof="0">
                          <a:solidFill>
                            <a:schemeClr val="tx1"/>
                          </a:solidFill>
                          <a:latin typeface="Cambria"/>
                        </a:rPr>
                        <a:t>No real-time translation or peer communication</a:t>
                      </a:r>
                      <a:endParaRPr lang="en-US" sz="1400">
                        <a:solidFill>
                          <a:schemeClr val="tx1"/>
                        </a:solidFill>
                        <a:latin typeface="Cambria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1400" b="0" i="0" u="none" strike="noStrike" noProof="0">
                          <a:solidFill>
                            <a:schemeClr val="tx1"/>
                          </a:solidFill>
                          <a:latin typeface="Cambria"/>
                        </a:rPr>
                        <a:t>The solution will make it easier for students to communicate with peers in many languages</a:t>
                      </a:r>
                      <a:endParaRPr lang="en-US" sz="1400">
                        <a:solidFill>
                          <a:schemeClr val="tx1"/>
                        </a:solidFill>
                        <a:latin typeface="Cambria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155838"/>
                  </a:ext>
                </a:extLst>
              </a:tr>
              <a:tr h="1018954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>
                          <a:solidFill>
                            <a:schemeClr val="tx1"/>
                          </a:solidFill>
                          <a:latin typeface="Cambria"/>
                        </a:rPr>
                        <a:t>A review of Project-Based Learning (PBL) and Computational Thinking (CT) in teaching and learning [34]</a:t>
                      </a:r>
                      <a:endParaRPr lang="en-US" sz="1400">
                        <a:solidFill>
                          <a:schemeClr val="tx1"/>
                        </a:solidFill>
                        <a:latin typeface="Cambria"/>
                      </a:endParaRPr>
                    </a:p>
                    <a:p>
                      <a:pPr lvl="0" algn="l">
                        <a:buNone/>
                      </a:pPr>
                      <a:endParaRPr lang="en-GB" sz="1400" b="0" i="0" u="none" strike="noStrike" noProof="0">
                        <a:solidFill>
                          <a:schemeClr val="tx1"/>
                        </a:solidFill>
                        <a:latin typeface="Cambri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1400" b="0" i="0" u="none" strike="noStrike" noProof="0">
                          <a:solidFill>
                            <a:schemeClr val="tx1"/>
                          </a:solidFill>
                          <a:latin typeface="Cambria"/>
                        </a:rPr>
                        <a:t>Yes</a:t>
                      </a:r>
                      <a:endParaRPr lang="en-US" sz="1400">
                        <a:solidFill>
                          <a:schemeClr val="tx1"/>
                        </a:solidFill>
                        <a:latin typeface="Cambri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1400" b="0" i="0" u="none" strike="noStrike" noProof="0">
                          <a:solidFill>
                            <a:schemeClr val="tx1"/>
                          </a:solidFill>
                          <a:latin typeface="Cambria"/>
                        </a:rPr>
                        <a:t>No</a:t>
                      </a:r>
                      <a:endParaRPr lang="en-US" sz="1400">
                        <a:solidFill>
                          <a:schemeClr val="tx1"/>
                        </a:solidFill>
                        <a:latin typeface="Cambri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solidFill>
                            <a:schemeClr val="tx1"/>
                          </a:solidFill>
                          <a:latin typeface="Cambria"/>
                        </a:rPr>
                        <a:t>Lacks uncover long-term learning outcomes, assess user satisfaction, gauge parental involvement</a:t>
                      </a:r>
                      <a:endParaRPr lang="en-US" sz="1400">
                        <a:solidFill>
                          <a:schemeClr val="tx1"/>
                        </a:solidFill>
                        <a:latin typeface="Cambri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1400" b="0" i="0" u="none" strike="noStrike" noProof="0">
                          <a:solidFill>
                            <a:schemeClr val="tx1"/>
                          </a:solidFill>
                          <a:latin typeface="Cambria"/>
                        </a:rPr>
                        <a:t>The solution will assess long-term learning outcomes, user satisfaction and how parental involvement influences</a:t>
                      </a:r>
                      <a:endParaRPr lang="en-US" sz="1400">
                        <a:solidFill>
                          <a:schemeClr val="tx1"/>
                        </a:solidFill>
                        <a:latin typeface="Cambri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21284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593468FD-86D9-3825-8079-D0F10E356C3C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IT21084522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>
                <a:solidFill>
                  <a:schemeClr val="tx1"/>
                </a:solidFill>
              </a:rPr>
              <a:t>Dissanayake A. L.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</p:spTree>
    <p:extLst>
      <p:ext uri="{BB962C8B-B14F-4D97-AF65-F5344CB8AC3E}">
        <p14:creationId xmlns:p14="http://schemas.microsoft.com/office/powerpoint/2010/main" val="32458011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E245-7888-D92F-899C-4D777B16F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Specific and Sub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B4489-E2EB-77F4-0AEC-F2E86967C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23211"/>
            <a:ext cx="11684000" cy="5181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Develop a system that assesses the improvement in practical application and group problem-solving abilities among elementary school students participating in the project-based programming learning app, utilizing specific metrics to measure collaborative problem-solving effectiveness.</a:t>
            </a:r>
            <a:endParaRPr lang="en-US" sz="2400"/>
          </a:p>
          <a:p>
            <a:pPr marL="0" indent="0">
              <a:buNone/>
            </a:pPr>
            <a:endParaRPr lang="en-US" sz="2200">
              <a:ea typeface="Cambria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200">
                <a:ea typeface="Cambria"/>
              </a:rPr>
              <a:t>Generate Quizes and Projects for kids to answer</a:t>
            </a:r>
          </a:p>
          <a:p>
            <a:pPr>
              <a:buFont typeface="Wingdings,Sans-Serif" panose="05000000000000000000" pitchFamily="2" charset="2"/>
              <a:buChar char="ü"/>
            </a:pPr>
            <a:r>
              <a:rPr lang="en-US" sz="2200">
                <a:ea typeface="Cambria"/>
              </a:rPr>
              <a:t>Being able to verify the answers for the above-mentioned tasks.</a:t>
            </a:r>
          </a:p>
          <a:p>
            <a:pPr>
              <a:buFont typeface="Wingdings,Sans-Serif" panose="05000000000000000000" pitchFamily="2" charset="2"/>
              <a:buChar char="ü"/>
            </a:pPr>
            <a:r>
              <a:rPr lang="en-US" sz="2200">
                <a:ea typeface="Cambria"/>
              </a:rPr>
              <a:t>Design a user-friendly application</a:t>
            </a:r>
          </a:p>
          <a:p>
            <a:pPr>
              <a:buFont typeface="Wingdings,Sans-Serif" panose="05000000000000000000" pitchFamily="2" charset="2"/>
              <a:buChar char="ü"/>
            </a:pPr>
            <a:r>
              <a:rPr lang="en-US" sz="2200">
                <a:ea typeface="Cambria"/>
              </a:rPr>
              <a:t>Improving Skill development and Practical Application of kids.</a:t>
            </a:r>
          </a:p>
          <a:p>
            <a:pPr>
              <a:buFont typeface="Wingdings,Sans-Serif" panose="05000000000000000000" pitchFamily="2" charset="2"/>
              <a:buChar char="ü"/>
            </a:pPr>
            <a:r>
              <a:rPr lang="en-US" sz="2200">
                <a:ea typeface="Cambria"/>
              </a:rPr>
              <a:t>Evaluating and assessing the overall impact of the system.</a:t>
            </a:r>
          </a:p>
          <a:p>
            <a:endParaRPr lang="en-US" sz="2400">
              <a:ea typeface="Cambria"/>
            </a:endParaRPr>
          </a:p>
          <a:p>
            <a:endParaRPr lang="en-US" sz="2400">
              <a:ea typeface="Cambria"/>
            </a:endParaRPr>
          </a:p>
          <a:p>
            <a:endParaRPr lang="en-US" sz="2400">
              <a:ea typeface="Cambri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CA4124-2B7D-F4C4-A661-6C645D7418F1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IT21084522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>
                <a:solidFill>
                  <a:schemeClr val="tx1"/>
                </a:solidFill>
              </a:rPr>
              <a:t>Dissanayake A. L.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  <p:pic>
        <p:nvPicPr>
          <p:cNvPr id="7" name="Picture 6" descr="A clipboard with a dart and a dartboard&#10;&#10;Description automatically generated">
            <a:extLst>
              <a:ext uri="{FF2B5EF4-FFF2-40B4-BE49-F238E27FC236}">
                <a16:creationId xmlns:a16="http://schemas.microsoft.com/office/drawing/2014/main" id="{F7D91B0B-1B8B-3252-B6EB-F2B76E4FF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4599" y="4299284"/>
            <a:ext cx="1962485" cy="197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915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F694F-6277-F72A-D043-B2DCB3BFC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dobe Devanagari"/>
              </a:rPr>
              <a:t>Architecture Diagram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8F27D-0A8F-99C4-0D9F-7BAFE1EB2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solidFill>
                  <a:srgbClr val="000000"/>
                </a:solidFill>
                <a:ea typeface="+mn-lt"/>
                <a:cs typeface="+mn-lt"/>
              </a:rPr>
              <a:t>Retrieval augmented architecture diagram</a:t>
            </a:r>
            <a:endParaRPr lang="en-US" sz="2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D416B-E6BC-B31D-8BD9-B3FA1A8A45DC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IT21084522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>
                <a:solidFill>
                  <a:schemeClr val="tx1"/>
                </a:solidFill>
              </a:rPr>
              <a:t>Dissanayake A. L.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  <p:pic>
        <p:nvPicPr>
          <p:cNvPr id="4" name="Picture 3" descr="A diagram of a computer language&#10;&#10;Description automatically generated">
            <a:extLst>
              <a:ext uri="{FF2B5EF4-FFF2-40B4-BE49-F238E27FC236}">
                <a16:creationId xmlns:a16="http://schemas.microsoft.com/office/drawing/2014/main" id="{C9C63F23-D370-8DCA-EC4A-627ED5608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574" y="1707699"/>
            <a:ext cx="7533735" cy="456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32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 fontScale="90000"/>
          </a:bodyPr>
          <a:lstStyle/>
          <a:p>
            <a:r>
              <a:rPr lang="en-US">
                <a:latin typeface="Adobe Devanagari"/>
              </a:rPr>
              <a:t>Research Question</a:t>
            </a:r>
            <a:br>
              <a:rPr lang="en-US"/>
            </a:b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800">
                <a:ea typeface="+mn-lt"/>
                <a:cs typeface="+mn-lt"/>
              </a:rPr>
              <a:t>Does an interactive mobile application utilizing storytelling and gamification techniques effectively enhance children's understanding of fundamental programming concepts in the learner's native language compared to traditional learning methods?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2800">
              <a:ea typeface="Cambri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IT21023446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 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Sanjeevan M.C.M.A  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 R24-109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 descr="A red square with white squares in the middle&#10;&#10;Description automatically generated">
            <a:extLst>
              <a:ext uri="{FF2B5EF4-FFF2-40B4-BE49-F238E27FC236}">
                <a16:creationId xmlns:a16="http://schemas.microsoft.com/office/drawing/2014/main" id="{0E17E366-258A-5555-E97C-21C17CBF4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797" y="3274297"/>
            <a:ext cx="1786161" cy="1739403"/>
          </a:xfrm>
          <a:prstGeom prst="rect">
            <a:avLst/>
          </a:prstGeom>
        </p:spPr>
      </p:pic>
      <p:pic>
        <p:nvPicPr>
          <p:cNvPr id="8" name="Picture 7" descr="A cartoon cat on a blue square&#10;&#10;Description automatically generated">
            <a:extLst>
              <a:ext uri="{FF2B5EF4-FFF2-40B4-BE49-F238E27FC236}">
                <a16:creationId xmlns:a16="http://schemas.microsoft.com/office/drawing/2014/main" id="{9F95A7F0-8C71-C322-C61E-9AE52F56D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366" y="4124739"/>
            <a:ext cx="1786160" cy="1777921"/>
          </a:xfrm>
          <a:prstGeom prst="rect">
            <a:avLst/>
          </a:prstGeom>
        </p:spPr>
      </p:pic>
      <p:pic>
        <p:nvPicPr>
          <p:cNvPr id="10" name="Picture 9" descr="A cartoon turtle with yellow and green shell&#10;&#10;Description automatically generated">
            <a:extLst>
              <a:ext uri="{FF2B5EF4-FFF2-40B4-BE49-F238E27FC236}">
                <a16:creationId xmlns:a16="http://schemas.microsoft.com/office/drawing/2014/main" id="{56BA9B76-5A7A-B56C-39B9-0EAAD4794F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636" y="4468556"/>
            <a:ext cx="1786161" cy="1776454"/>
          </a:xfrm>
          <a:prstGeom prst="rect">
            <a:avLst/>
          </a:prstGeom>
        </p:spPr>
      </p:pic>
      <p:pic>
        <p:nvPicPr>
          <p:cNvPr id="12" name="Picture 11" descr="A blue furry ball with a smiling face&#10;&#10;Description automatically generated">
            <a:extLst>
              <a:ext uri="{FF2B5EF4-FFF2-40B4-BE49-F238E27FC236}">
                <a16:creationId xmlns:a16="http://schemas.microsoft.com/office/drawing/2014/main" id="{9D805FC6-0405-7D57-F8DA-45AD69FA47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852" y="3733800"/>
            <a:ext cx="1786161" cy="1776454"/>
          </a:xfrm>
          <a:prstGeom prst="rect">
            <a:avLst/>
          </a:prstGeom>
        </p:spPr>
      </p:pic>
      <p:pic>
        <p:nvPicPr>
          <p:cNvPr id="14" name="Picture 13" descr="A cartoon of a teddy bear reading a book&#10;&#10;Description automatically generated">
            <a:extLst>
              <a:ext uri="{FF2B5EF4-FFF2-40B4-BE49-F238E27FC236}">
                <a16:creationId xmlns:a16="http://schemas.microsoft.com/office/drawing/2014/main" id="{E465F025-A086-F0D4-79B4-B5841A639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634" y="4488291"/>
            <a:ext cx="1786161" cy="1756719"/>
          </a:xfrm>
          <a:prstGeom prst="rect">
            <a:avLst/>
          </a:prstGeom>
        </p:spPr>
      </p:pic>
      <p:pic>
        <p:nvPicPr>
          <p:cNvPr id="16" name="Picture 15" descr="A logo on a square&#10;&#10;Description automatically generated">
            <a:extLst>
              <a:ext uri="{FF2B5EF4-FFF2-40B4-BE49-F238E27FC236}">
                <a16:creationId xmlns:a16="http://schemas.microsoft.com/office/drawing/2014/main" id="{A94281A6-A87C-B141-2845-5D3BE74370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30" y="3958281"/>
            <a:ext cx="1873834" cy="175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985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F694F-6277-F72A-D043-B2DCB3BFC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8F27D-0A8F-99C4-0D9F-7BAFE1EB2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System Diagram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D416B-E6BC-B31D-8BD9-B3FA1A8A45DC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IT21084522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>
                <a:solidFill>
                  <a:schemeClr val="tx1"/>
                </a:solidFill>
              </a:rPr>
              <a:t>Dissanayake A. L.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  <p:pic>
        <p:nvPicPr>
          <p:cNvPr id="8" name="Picture 7" descr="A diagram of a project&#10;&#10;Description automatically generated">
            <a:extLst>
              <a:ext uri="{FF2B5EF4-FFF2-40B4-BE49-F238E27FC236}">
                <a16:creationId xmlns:a16="http://schemas.microsoft.com/office/drawing/2014/main" id="{C97E98B1-F3BA-EEBC-3C7F-2633FA8F1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737" y="1549510"/>
            <a:ext cx="8689473" cy="488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078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F694F-6277-F72A-D043-B2DCB3BFC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dobe Devanagari"/>
              </a:rPr>
              <a:t>Methodology Cont'd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8F27D-0A8F-99C4-0D9F-7BAFE1EB2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/>
              <a:t>RGA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D416B-E6BC-B31D-8BD9-B3FA1A8A45DC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IT21084522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>
                <a:solidFill>
                  <a:schemeClr val="tx1"/>
                </a:solidFill>
              </a:rPr>
              <a:t>Dissanayake A. L.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C955D3A-05CF-8E20-B607-F6E3E82B0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626" y="3992147"/>
            <a:ext cx="6627962" cy="2302548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D1D40FF-2D49-F9AD-F5A0-6DFC7C4C9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73" y="1709739"/>
            <a:ext cx="6484188" cy="223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71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F694F-6277-F72A-D043-B2DCB3BFC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dobe Devanagari"/>
              </a:rPr>
              <a:t>Methodology Cont'd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8F27D-0A8F-99C4-0D9F-7BAFE1EB2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/>
              <a:t>Fine-tuning Llama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D416B-E6BC-B31D-8BD9-B3FA1A8A45DC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IT21084522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>
                <a:solidFill>
                  <a:schemeClr val="tx1"/>
                </a:solidFill>
              </a:rPr>
              <a:t>Dissanayake A. L.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  <p:pic>
        <p:nvPicPr>
          <p:cNvPr id="6" name="Picture 5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03EA7DC2-B679-13BF-4C0F-709B2E1A2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755" y="3731021"/>
            <a:ext cx="5822831" cy="2596222"/>
          </a:xfrm>
          <a:prstGeom prst="rect">
            <a:avLst/>
          </a:prstGeom>
        </p:spPr>
      </p:pic>
      <p:pic>
        <p:nvPicPr>
          <p:cNvPr id="8" name="Pictur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20134AC6-850F-9502-CC34-6D9255C34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10" y="1707408"/>
            <a:ext cx="5865963" cy="265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123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F694F-6277-F72A-D043-B2DCB3BFC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dobe Devanagari"/>
              </a:rPr>
              <a:t>Methodology Cont'd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8F27D-0A8F-99C4-0D9F-7BAFE1EB2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/>
              <a:t>Model Dataset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D416B-E6BC-B31D-8BD9-B3FA1A8A45DC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IT21084522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>
                <a:solidFill>
                  <a:schemeClr val="tx1"/>
                </a:solidFill>
              </a:rPr>
              <a:t>Dissanayake A. L.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1AC80AD-76F9-9A85-F355-18DE40092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375" y="1912025"/>
            <a:ext cx="9517810" cy="365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429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Methodology Cont’d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00881"/>
            <a:ext cx="11684000" cy="518160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endParaRPr lang="en-US"/>
          </a:p>
          <a:p>
            <a:r>
              <a:rPr lang="en-US"/>
              <a:t>Technologies Used</a:t>
            </a:r>
            <a:endParaRPr lang="en-US">
              <a:ea typeface="Cambria"/>
            </a:endParaRPr>
          </a:p>
          <a:p>
            <a:pPr marL="0" indent="0">
              <a:buNone/>
            </a:pPr>
            <a:endParaRPr lang="en-US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Flutter</a:t>
            </a:r>
            <a:endParaRPr lang="en-US" sz="2800">
              <a:ea typeface="Cambria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Llama</a:t>
            </a:r>
            <a:endParaRPr lang="en-US" sz="2800">
              <a:ea typeface="Cambria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Libraries (</a:t>
            </a:r>
            <a:r>
              <a:rPr lang="en-US" sz="2800" err="1"/>
              <a:t>PyTorch</a:t>
            </a:r>
            <a:r>
              <a:rPr lang="en-US" sz="2800"/>
              <a:t>, Transformers, PEFT)</a:t>
            </a:r>
            <a:endParaRPr lang="en-US" sz="2800">
              <a:ea typeface="Cambria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>
                <a:ea typeface="Cambria"/>
              </a:rPr>
              <a:t>Microsoft Translator API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React</a:t>
            </a:r>
            <a:endParaRPr lang="en-US" sz="2800">
              <a:ea typeface="Cambria"/>
            </a:endParaRPr>
          </a:p>
          <a:p>
            <a:endParaRPr lang="en-US"/>
          </a:p>
        </p:txBody>
      </p:sp>
      <p:pic>
        <p:nvPicPr>
          <p:cNvPr id="3" name="Picture 2" descr="A blue arrows pointing to a black background&#10;&#10;Description automatically generated">
            <a:extLst>
              <a:ext uri="{FF2B5EF4-FFF2-40B4-BE49-F238E27FC236}">
                <a16:creationId xmlns:a16="http://schemas.microsoft.com/office/drawing/2014/main" id="{FCAD88C0-88E5-8972-4754-34FE0E001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417" y="2802370"/>
            <a:ext cx="1928395" cy="977566"/>
          </a:xfrm>
          <a:prstGeom prst="rect">
            <a:avLst/>
          </a:prstGeom>
        </p:spPr>
      </p:pic>
      <p:pic>
        <p:nvPicPr>
          <p:cNvPr id="4" name="Picture 3" descr="A yellow and black logo&#10;&#10;Description automatically generated">
            <a:extLst>
              <a:ext uri="{FF2B5EF4-FFF2-40B4-BE49-F238E27FC236}">
                <a16:creationId xmlns:a16="http://schemas.microsoft.com/office/drawing/2014/main" id="{44973959-2019-76CC-055B-C72216388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6084" y="4629617"/>
            <a:ext cx="1227223" cy="1253962"/>
          </a:xfrm>
          <a:prstGeom prst="rect">
            <a:avLst/>
          </a:prstGeom>
        </p:spPr>
      </p:pic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0C97DBD9-3B47-ADE9-F77B-154126B87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726" y="1185172"/>
            <a:ext cx="2981158" cy="104440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8B4F913-E2A2-0B16-ED7B-718B25AFBC96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IT21084522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>
                <a:solidFill>
                  <a:schemeClr val="tx1"/>
                </a:solidFill>
              </a:rPr>
              <a:t>Dissanayake A. L.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</p:spTree>
    <p:extLst>
      <p:ext uri="{BB962C8B-B14F-4D97-AF65-F5344CB8AC3E}">
        <p14:creationId xmlns:p14="http://schemas.microsoft.com/office/powerpoint/2010/main" val="34679989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Methodology Cont’d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454025"/>
            <a:ext cx="11684000" cy="5181600"/>
          </a:xfrm>
        </p:spPr>
        <p:txBody>
          <a:bodyPr/>
          <a:lstStyle/>
          <a:p>
            <a:pPr marL="0" indent="0">
              <a:buNone/>
            </a:pPr>
            <a:endParaRPr lang="en-US"/>
          </a:p>
          <a:p>
            <a:r>
              <a:rPr lang="en-US"/>
              <a:t>System Requirements</a:t>
            </a:r>
          </a:p>
          <a:p>
            <a:pPr marL="0" indent="0">
              <a:buNone/>
            </a:pPr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8B3CA94-A1AF-2595-E974-D1F46C4103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221785"/>
              </p:ext>
            </p:extLst>
          </p:nvPr>
        </p:nvGraphicFramePr>
        <p:xfrm>
          <a:off x="304800" y="1896059"/>
          <a:ext cx="11582400" cy="3112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1200">
                  <a:extLst>
                    <a:ext uri="{9D8B030D-6E8A-4147-A177-3AD203B41FA5}">
                      <a16:colId xmlns:a16="http://schemas.microsoft.com/office/drawing/2014/main" val="3495081016"/>
                    </a:ext>
                  </a:extLst>
                </a:gridCol>
                <a:gridCol w="5791200">
                  <a:extLst>
                    <a:ext uri="{9D8B030D-6E8A-4147-A177-3AD203B41FA5}">
                      <a16:colId xmlns:a16="http://schemas.microsoft.com/office/drawing/2014/main" val="3578795304"/>
                    </a:ext>
                  </a:extLst>
                </a:gridCol>
              </a:tblGrid>
              <a:tr h="610734">
                <a:tc>
                  <a:txBody>
                    <a:bodyPr/>
                    <a:lstStyle/>
                    <a:p>
                      <a:r>
                        <a:rPr lang="en-LK">
                          <a:solidFill>
                            <a:schemeClr val="bg1"/>
                          </a:solidFill>
                        </a:rPr>
                        <a:t>Functional Requirements 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LK">
                          <a:solidFill>
                            <a:schemeClr val="bg1"/>
                          </a:solidFill>
                        </a:rPr>
                        <a:t>Non-Functional Requirements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122705"/>
                  </a:ext>
                </a:extLst>
              </a:tr>
              <a:tr h="610734">
                <a:tc>
                  <a:txBody>
                    <a:bodyPr/>
                    <a:lstStyle/>
                    <a:p>
                      <a:r>
                        <a:rPr lang="en-US"/>
                        <a:t>User should be able to use project-based learning modules</a:t>
                      </a:r>
                      <a:endParaRPr lang="en-LK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LK"/>
                        <a:t>Usability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363566"/>
                  </a:ext>
                </a:extLst>
              </a:tr>
              <a:tr h="610734">
                <a:tc>
                  <a:txBody>
                    <a:bodyPr/>
                    <a:lstStyle/>
                    <a:p>
                      <a:r>
                        <a:rPr lang="en-US"/>
                        <a:t>User should be able to use real-time language translation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LK"/>
                        <a:t>Performance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696447"/>
                  </a:ext>
                </a:extLst>
              </a:tr>
              <a:tr h="610734">
                <a:tc>
                  <a:txBody>
                    <a:bodyPr/>
                    <a:lstStyle/>
                    <a:p>
                      <a:r>
                        <a:rPr lang="en-US"/>
                        <a:t>User should be able to collaborate and communicate with a group of kids</a:t>
                      </a:r>
                      <a:endParaRPr lang="en-LK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LK"/>
                        <a:t>Scalability</a:t>
                      </a:r>
                      <a:endParaRPr lang="en-LK" err="1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17732"/>
                  </a:ext>
                </a:extLst>
              </a:tr>
              <a:tr h="610734">
                <a:tc>
                  <a:txBody>
                    <a:bodyPr/>
                    <a:lstStyle/>
                    <a:p>
                      <a:r>
                        <a:rPr lang="en-US"/>
                        <a:t>User should be able to assess their skills</a:t>
                      </a:r>
                      <a:endParaRPr lang="en-LK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LK"/>
                        <a:t>Security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275505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E93AFE2-3D96-DD28-5262-84AD2F52D5F5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IT21084522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>
                <a:solidFill>
                  <a:schemeClr val="tx1"/>
                </a:solidFill>
              </a:rPr>
              <a:t>Dissanayake A. L.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</p:spTree>
    <p:extLst>
      <p:ext uri="{BB962C8B-B14F-4D97-AF65-F5344CB8AC3E}">
        <p14:creationId xmlns:p14="http://schemas.microsoft.com/office/powerpoint/2010/main" val="18671015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Methodology Cont’d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321635"/>
            <a:ext cx="11684000" cy="5181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itchFamily="34" charset="0"/>
              <a:buChar char="Ø"/>
            </a:pPr>
            <a:r>
              <a:rPr lang="en-US"/>
              <a:t>Challenges</a:t>
            </a:r>
          </a:p>
          <a:p>
            <a:pPr marL="0" indent="0">
              <a:buNone/>
            </a:pPr>
            <a:endParaRPr lang="en-GB" sz="1600"/>
          </a:p>
          <a:p>
            <a:pPr>
              <a:buFont typeface="Wingdings" pitchFamily="2" charset="2"/>
              <a:buChar char="Ø"/>
            </a:pPr>
            <a:r>
              <a:rPr lang="en-US" sz="2400"/>
              <a:t>Finding an accurate model</a:t>
            </a:r>
            <a:endParaRPr lang="en-US" sz="2400">
              <a:ea typeface="Cambria"/>
            </a:endParaRPr>
          </a:p>
          <a:p>
            <a:pPr>
              <a:buFont typeface="Wingdings" pitchFamily="2" charset="2"/>
              <a:buChar char="Ø"/>
            </a:pPr>
            <a:endParaRPr lang="en-US" sz="2400">
              <a:ea typeface="Cambria"/>
            </a:endParaRPr>
          </a:p>
          <a:p>
            <a:pPr>
              <a:buFont typeface="Wingdings" pitchFamily="2" charset="2"/>
              <a:buChar char="Ø"/>
            </a:pPr>
            <a:r>
              <a:rPr lang="en-US" sz="2400"/>
              <a:t>Looking for ways to fine-tune a generalized model</a:t>
            </a:r>
            <a:endParaRPr lang="en-US" sz="2400">
              <a:ea typeface="Cambria"/>
            </a:endParaRPr>
          </a:p>
          <a:p>
            <a:pPr>
              <a:buFont typeface="Wingdings" pitchFamily="2" charset="2"/>
              <a:buChar char="Ø"/>
            </a:pPr>
            <a:endParaRPr lang="en-US" sz="2400">
              <a:ea typeface="Cambria"/>
            </a:endParaRPr>
          </a:p>
          <a:p>
            <a:pPr>
              <a:buFont typeface="Wingdings" pitchFamily="2" charset="2"/>
              <a:buChar char="Ø"/>
            </a:pPr>
            <a:r>
              <a:rPr lang="en-US" sz="2400"/>
              <a:t>Finding a dataset</a:t>
            </a:r>
            <a:r>
              <a:rPr lang="en-US" sz="2400">
                <a:solidFill>
                  <a:srgbClr val="000000"/>
                </a:solidFill>
                <a:ea typeface="+mn-lt"/>
                <a:cs typeface="+mn-lt"/>
              </a:rPr>
              <a:t> and collecting data.</a:t>
            </a:r>
            <a:endParaRPr lang="en-US" sz="2400">
              <a:ea typeface="Cambria"/>
            </a:endParaRPr>
          </a:p>
          <a:p>
            <a:pPr>
              <a:buFont typeface="Wingdings" pitchFamily="2" charset="2"/>
              <a:buChar char="Ø"/>
            </a:pPr>
            <a:endParaRPr lang="en-US" sz="2400">
              <a:ea typeface="Cambria"/>
            </a:endParaRPr>
          </a:p>
          <a:p>
            <a:pPr>
              <a:buFont typeface="Wingdings" pitchFamily="2" charset="2"/>
              <a:buChar char="Ø"/>
            </a:pPr>
            <a:r>
              <a:rPr lang="en-US" sz="2400">
                <a:solidFill>
                  <a:srgbClr val="000000"/>
                </a:solidFill>
                <a:ea typeface="+mn-lt"/>
                <a:cs typeface="+mn-lt"/>
              </a:rPr>
              <a:t>Having limited </a:t>
            </a:r>
            <a:r>
              <a:rPr lang="en-US" sz="2400"/>
              <a:t>processing power</a:t>
            </a:r>
            <a:r>
              <a:rPr lang="en-US" sz="2400">
                <a:solidFill>
                  <a:srgbClr val="000000"/>
                </a:solidFill>
                <a:ea typeface="+mn-lt"/>
                <a:cs typeface="+mn-lt"/>
              </a:rPr>
              <a:t>.</a:t>
            </a:r>
          </a:p>
          <a:p>
            <a:pPr>
              <a:buFont typeface="Wingdings" pitchFamily="2" charset="2"/>
              <a:buChar char="Ø"/>
            </a:pPr>
            <a:endParaRPr lang="en-US" sz="2400">
              <a:ea typeface="Cambria"/>
            </a:endParaRPr>
          </a:p>
          <a:p>
            <a:pPr>
              <a:buFont typeface="Wingdings" pitchFamily="2" charset="2"/>
              <a:buChar char="Ø"/>
            </a:pPr>
            <a:r>
              <a:rPr lang="en-US" sz="2400"/>
              <a:t>Being hard to manage the workload.</a:t>
            </a:r>
            <a:endParaRPr lang="en-GB" sz="2400">
              <a:ea typeface="Cambria"/>
            </a:endParaRPr>
          </a:p>
          <a:p>
            <a:pPr marL="0" indent="0">
              <a:lnSpc>
                <a:spcPct val="150000"/>
              </a:lnSpc>
              <a:buNone/>
            </a:pPr>
            <a:endParaRPr lang="en-GB" sz="2800"/>
          </a:p>
          <a:p>
            <a:pPr>
              <a:buFont typeface="Wingdings" pitchFamily="2" charset="2"/>
              <a:buChar char="Ø"/>
            </a:pPr>
            <a:endParaRPr lang="en-US" sz="2800"/>
          </a:p>
          <a:p>
            <a:pPr marL="0" indent="0">
              <a:buNone/>
            </a:pPr>
            <a:endParaRPr lang="en-US" sz="2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14E4E9-5E23-2E46-851C-3F3265481E53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IT21084522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>
                <a:solidFill>
                  <a:schemeClr val="tx1"/>
                </a:solidFill>
              </a:rPr>
              <a:t>Dissanayake A. L.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  <p:pic>
        <p:nvPicPr>
          <p:cNvPr id="8" name="Picture 7" descr="A clipboard with a pencil and check marks&#10;&#10;Description automatically generated">
            <a:extLst>
              <a:ext uri="{FF2B5EF4-FFF2-40B4-BE49-F238E27FC236}">
                <a16:creationId xmlns:a16="http://schemas.microsoft.com/office/drawing/2014/main" id="{27FBD48D-5C8A-980F-C90A-24986A6D6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6868" y="3492499"/>
            <a:ext cx="2773948" cy="277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811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E245-7888-D92F-899C-4D777B16F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dobe Devanagari"/>
              </a:rPr>
              <a:t>Methodology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B4489-E2EB-77F4-0AEC-F2E86967C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23211"/>
            <a:ext cx="11684000" cy="518160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Font typeface="Wingdings" pitchFamily="34" charset="0"/>
              <a:buChar char="Ø"/>
            </a:pPr>
            <a:r>
              <a:rPr lang="en-US">
                <a:ea typeface="Cambria"/>
              </a:rPr>
              <a:t>Future Plans</a:t>
            </a:r>
            <a:endParaRPr lang="en-US"/>
          </a:p>
          <a:p>
            <a:pPr>
              <a:buFont typeface="Wingdings" pitchFamily="34" charset="0"/>
              <a:buChar char="Ø"/>
            </a:pPr>
            <a:endParaRPr lang="en-US" sz="2800">
              <a:ea typeface="Cambria"/>
            </a:endParaRPr>
          </a:p>
          <a:p>
            <a:pPr>
              <a:buFont typeface="Wingdings" pitchFamily="34" charset="0"/>
              <a:buChar char="Ø"/>
            </a:pPr>
            <a:r>
              <a:rPr lang="en-US" sz="2800">
                <a:ea typeface="Cambria"/>
              </a:rPr>
              <a:t>Complete Subcomponents</a:t>
            </a:r>
          </a:p>
          <a:p>
            <a:pPr>
              <a:buFont typeface="Wingdings" pitchFamily="34" charset="0"/>
              <a:buChar char="Ø"/>
            </a:pPr>
            <a:endParaRPr lang="en-US" sz="2800">
              <a:ea typeface="Cambria"/>
            </a:endParaRPr>
          </a:p>
          <a:p>
            <a:pPr>
              <a:buFont typeface="Wingdings" pitchFamily="34" charset="0"/>
              <a:buChar char="Ø"/>
            </a:pPr>
            <a:r>
              <a:rPr lang="en-US" sz="2800">
                <a:ea typeface="Cambria"/>
              </a:rPr>
              <a:t>Prototype design</a:t>
            </a:r>
          </a:p>
          <a:p>
            <a:pPr>
              <a:buFont typeface="Wingdings" pitchFamily="34" charset="0"/>
              <a:buChar char="Ø"/>
            </a:pPr>
            <a:endParaRPr lang="en-US" sz="2800">
              <a:ea typeface="Cambria"/>
            </a:endParaRPr>
          </a:p>
          <a:p>
            <a:pPr>
              <a:buFont typeface="Wingdings" pitchFamily="34" charset="0"/>
              <a:buChar char="Ø"/>
            </a:pPr>
            <a:r>
              <a:rPr lang="en-US" sz="2800">
                <a:ea typeface="Cambria"/>
              </a:rPr>
              <a:t>Gathering more data</a:t>
            </a:r>
          </a:p>
          <a:p>
            <a:pPr>
              <a:buFont typeface="Wingdings" pitchFamily="34" charset="0"/>
              <a:buChar char="Ø"/>
            </a:pPr>
            <a:endParaRPr lang="en-US" sz="2800">
              <a:ea typeface="Cambria"/>
            </a:endParaRPr>
          </a:p>
          <a:p>
            <a:pPr>
              <a:buFont typeface="Wingdings" pitchFamily="34" charset="0"/>
              <a:buChar char="Ø"/>
            </a:pPr>
            <a:r>
              <a:rPr lang="en-US" sz="2800">
                <a:ea typeface="Cambria"/>
              </a:rPr>
              <a:t>Start working on the research paper</a:t>
            </a:r>
          </a:p>
          <a:p>
            <a:pPr>
              <a:buFont typeface="Wingdings" pitchFamily="34" charset="0"/>
              <a:buChar char="Ø"/>
            </a:pPr>
            <a:endParaRPr lang="en-US" sz="2800">
              <a:ea typeface="Cambria"/>
            </a:endParaRPr>
          </a:p>
          <a:p>
            <a:pPr>
              <a:buFont typeface="Wingdings" pitchFamily="34" charset="0"/>
              <a:buChar char="Ø"/>
            </a:pPr>
            <a:r>
              <a:rPr lang="en-US" sz="2800">
                <a:ea typeface="Cambria"/>
              </a:rPr>
              <a:t>Finish the overall product</a:t>
            </a:r>
          </a:p>
          <a:p>
            <a:pPr>
              <a:buFont typeface="Wingdings" pitchFamily="34" charset="0"/>
              <a:buChar char="Ø"/>
            </a:pPr>
            <a:endParaRPr lang="en-US" sz="2400">
              <a:ea typeface="Cambria"/>
            </a:endParaRPr>
          </a:p>
          <a:p>
            <a:pPr>
              <a:buFont typeface="Wingdings" pitchFamily="34" charset="0"/>
              <a:buChar char="Ø"/>
            </a:pPr>
            <a:endParaRPr lang="en-US" sz="2400">
              <a:ea typeface="Cambria"/>
            </a:endParaRPr>
          </a:p>
          <a:p>
            <a:pPr>
              <a:buFont typeface="Wingdings" pitchFamily="34" charset="0"/>
              <a:buChar char="Ø"/>
            </a:pPr>
            <a:endParaRPr lang="en-US" sz="2400">
              <a:ea typeface="Cambria"/>
            </a:endParaRPr>
          </a:p>
          <a:p>
            <a:pPr>
              <a:buFont typeface="Wingdings" pitchFamily="34" charset="0"/>
              <a:buChar char="Ø"/>
            </a:pPr>
            <a:endParaRPr lang="en-US" sz="2400">
              <a:ea typeface="Cambria"/>
            </a:endParaRPr>
          </a:p>
          <a:p>
            <a:pPr>
              <a:buFont typeface="Wingdings" pitchFamily="34" charset="0"/>
              <a:buChar char="Ø"/>
            </a:pPr>
            <a:endParaRPr lang="en-US" sz="2400">
              <a:ea typeface="Cambri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CA4124-2B7D-F4C4-A661-6C645D7418F1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IT21084522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>
                <a:solidFill>
                  <a:schemeClr val="tx1"/>
                </a:solidFill>
              </a:rPr>
              <a:t>Dissanayake A. L.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  <p:pic>
        <p:nvPicPr>
          <p:cNvPr id="7" name="Picture 6" descr="A clipboard with a dart and a dartboard&#10;&#10;Description automatically generated">
            <a:extLst>
              <a:ext uri="{FF2B5EF4-FFF2-40B4-BE49-F238E27FC236}">
                <a16:creationId xmlns:a16="http://schemas.microsoft.com/office/drawing/2014/main" id="{F7D91B0B-1B8B-3252-B6EB-F2B76E4FF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4599" y="4299284"/>
            <a:ext cx="1962485" cy="197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727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Methodology Cont’d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E77C48-3C7A-2372-FA25-2DFF9E05AA7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IT21084522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>
                <a:solidFill>
                  <a:schemeClr val="tx1"/>
                </a:solidFill>
              </a:rPr>
              <a:t>Dissanayake A. L.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  <p:pic>
        <p:nvPicPr>
          <p:cNvPr id="9" name="Picture 8" descr="Screens screenshot of a computer&#10;&#10;Description automatically generated">
            <a:extLst>
              <a:ext uri="{FF2B5EF4-FFF2-40B4-BE49-F238E27FC236}">
                <a16:creationId xmlns:a16="http://schemas.microsoft.com/office/drawing/2014/main" id="{28F472DA-1175-3113-DFD6-DD4B684A2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86" y="1168735"/>
            <a:ext cx="11416630" cy="517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468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63641-B690-71B0-0D30-C95A2F33E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9512C-30D1-0327-B7A7-3ECE32F18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Gantt Chart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0B9394-F449-B548-D53F-81568EE3044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IT21084522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>
                <a:solidFill>
                  <a:schemeClr val="tx1"/>
                </a:solidFill>
              </a:rPr>
              <a:t>Dissanayake A. L.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BF98255-6FB8-D9CA-017C-546AB119E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49" y="1593349"/>
            <a:ext cx="10454104" cy="476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20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 fontScale="90000"/>
          </a:bodyPr>
          <a:lstStyle/>
          <a:p>
            <a:r>
              <a:rPr lang="en-US">
                <a:latin typeface="Adobe Devanagari"/>
              </a:rPr>
              <a:t>Research Gap</a:t>
            </a:r>
            <a:br>
              <a:rPr lang="en-US"/>
            </a:b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IT21023446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 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Sanjeevan M.C.M.A  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 R24-109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Content Placeholder 4" descr="A white sheet with black text&#10;&#10;Description automatically generated">
            <a:extLst>
              <a:ext uri="{FF2B5EF4-FFF2-40B4-BE49-F238E27FC236}">
                <a16:creationId xmlns:a16="http://schemas.microsoft.com/office/drawing/2014/main" id="{3A70A58F-3283-8931-49CB-50AEA11AAC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0" y="838200"/>
            <a:ext cx="11343502" cy="5562600"/>
          </a:xfrm>
        </p:spPr>
      </p:pic>
    </p:spTree>
    <p:extLst>
      <p:ext uri="{BB962C8B-B14F-4D97-AF65-F5344CB8AC3E}">
        <p14:creationId xmlns:p14="http://schemas.microsoft.com/office/powerpoint/2010/main" val="302531958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C742-9A68-F46C-7BEF-B06482CF3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Supporting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286EE-09BC-148C-B155-3369472AB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Budget</a:t>
            </a:r>
          </a:p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84FD047-15C1-6A77-4F02-301349494D18}"/>
              </a:ext>
            </a:extLst>
          </p:cNvPr>
          <p:cNvGraphicFramePr>
            <a:graphicFrameLocks noGrp="1"/>
          </p:cNvGraphicFramePr>
          <p:nvPr/>
        </p:nvGraphicFramePr>
        <p:xfrm>
          <a:off x="1838036" y="1664755"/>
          <a:ext cx="8201892" cy="4638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3964">
                  <a:extLst>
                    <a:ext uri="{9D8B030D-6E8A-4147-A177-3AD203B41FA5}">
                      <a16:colId xmlns:a16="http://schemas.microsoft.com/office/drawing/2014/main" val="361967294"/>
                    </a:ext>
                  </a:extLst>
                </a:gridCol>
                <a:gridCol w="2733964">
                  <a:extLst>
                    <a:ext uri="{9D8B030D-6E8A-4147-A177-3AD203B41FA5}">
                      <a16:colId xmlns:a16="http://schemas.microsoft.com/office/drawing/2014/main" val="714374090"/>
                    </a:ext>
                  </a:extLst>
                </a:gridCol>
                <a:gridCol w="2733964">
                  <a:extLst>
                    <a:ext uri="{9D8B030D-6E8A-4147-A177-3AD203B41FA5}">
                      <a16:colId xmlns:a16="http://schemas.microsoft.com/office/drawing/2014/main" val="4179093859"/>
                    </a:ext>
                  </a:extLst>
                </a:gridCol>
              </a:tblGrid>
              <a:tr h="77303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Expenditure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Cost ($)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028338"/>
                  </a:ext>
                </a:extLst>
              </a:tr>
              <a:tr h="77303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Domain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14.43</a:t>
                      </a:r>
                      <a:r>
                        <a:rPr lang="en-US"/>
                        <a:t>$/M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291946"/>
                  </a:ext>
                </a:extLst>
              </a:tr>
              <a:tr h="77303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Hosting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2.99</a:t>
                      </a:r>
                      <a:r>
                        <a:rPr lang="en-US"/>
                        <a:t>$/M</a:t>
                      </a:r>
                      <a:br>
                        <a:rPr lang="en-US"/>
                      </a:b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290390"/>
                  </a:ext>
                </a:extLst>
              </a:tr>
              <a:tr h="77303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Traveling Expenses (4 Members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12.84$/Trip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024892"/>
                  </a:ext>
                </a:extLst>
              </a:tr>
              <a:tr h="77303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Google Play Developer Fee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25$ (One Time)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244479"/>
                  </a:ext>
                </a:extLst>
              </a:tr>
              <a:tr h="773032">
                <a:tc gridSpan="2">
                  <a:txBody>
                    <a:bodyPr/>
                    <a:lstStyle/>
                    <a:p>
                      <a:pPr algn="ctr"/>
                      <a:r>
                        <a:rPr lang="en-US"/>
                        <a:t>Total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55.26$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87856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00DFFD2-1019-0388-4CF6-9F6D98C2050C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IT21084522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>
                <a:solidFill>
                  <a:schemeClr val="tx1"/>
                </a:solidFill>
              </a:rPr>
              <a:t>Dissanayake </a:t>
            </a:r>
            <a:r>
              <a:rPr lang="en-US" sz="1800" b="1">
                <a:solidFill>
                  <a:schemeClr val="tx1"/>
                </a:solidFill>
              </a:rPr>
              <a:t>A. </a:t>
            </a:r>
            <a:r>
              <a:rPr lang="en-US" b="1">
                <a:solidFill>
                  <a:schemeClr val="tx1"/>
                </a:solidFill>
              </a:rPr>
              <a:t>L.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2419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Supporting Items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558799"/>
            <a:ext cx="11684000" cy="5181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/>
          </a:p>
          <a:p>
            <a:r>
              <a:rPr lang="en-US"/>
              <a:t>Commercialization</a:t>
            </a:r>
          </a:p>
          <a:p>
            <a:pPr marL="0" indent="0">
              <a:buNone/>
            </a:pPr>
            <a:endParaRPr lang="en-US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Offer a subscription-based model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 i="0">
                <a:solidFill>
                  <a:srgbClr val="0D0D0D"/>
                </a:solidFill>
                <a:effectLst/>
              </a:rPr>
              <a:t>Licensing and Partnerships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>
                <a:solidFill>
                  <a:srgbClr val="000000"/>
                </a:solidFill>
                <a:effectLst/>
              </a:rPr>
              <a:t>Share on social media add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>
                <a:solidFill>
                  <a:srgbClr val="000000"/>
                </a:solidFill>
                <a:effectLst/>
              </a:rPr>
              <a:t>Make it shareable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>
                <a:solidFill>
                  <a:srgbClr val="000000"/>
                </a:solidFill>
                <a:effectLst/>
              </a:rPr>
              <a:t>Provide an accurate description of our product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sz="2800"/>
          </a:p>
          <a:p>
            <a:pPr>
              <a:buFont typeface="Wingdings" pitchFamily="2" charset="2"/>
              <a:buChar char="Ø"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918CEE-3EE9-4768-90C7-A115F59361E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IT21084522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 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 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Dissanayake A. L. 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  R24-109</a:t>
            </a:r>
          </a:p>
        </p:txBody>
      </p:sp>
      <p:pic>
        <p:nvPicPr>
          <p:cNvPr id="3" name="Picture 2" descr="A computer screen with a cursor pointing at a advertisement&#10;&#10;Description automatically generated">
            <a:extLst>
              <a:ext uri="{FF2B5EF4-FFF2-40B4-BE49-F238E27FC236}">
                <a16:creationId xmlns:a16="http://schemas.microsoft.com/office/drawing/2014/main" id="{7CB4F3E9-B8D1-3862-ED2B-489F9A7ED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313" y="1523999"/>
            <a:ext cx="6135687" cy="3251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946222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2E44A01-95F8-D8C9-0E11-C2AD79D24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6200"/>
            <a:ext cx="10363200" cy="1362075"/>
          </a:xfrm>
        </p:spPr>
        <p:txBody>
          <a:bodyPr>
            <a:normAutofit/>
          </a:bodyPr>
          <a:lstStyle/>
          <a:p>
            <a:pPr algn="l"/>
            <a:r>
              <a:rPr lang="en-US" sz="4000" b="1">
                <a:latin typeface="Adobe Devanagari"/>
              </a:rPr>
              <a:t>References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ED05D3C-09AB-960B-4FCD-4341836655F0}"/>
              </a:ext>
            </a:extLst>
          </p:cNvPr>
          <p:cNvSpPr txBox="1">
            <a:spLocks/>
          </p:cNvSpPr>
          <p:nvPr/>
        </p:nvSpPr>
        <p:spPr>
          <a:xfrm>
            <a:off x="48986" y="1063172"/>
            <a:ext cx="11250084" cy="51278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800">
                <a:ea typeface="+mn-lt"/>
                <a:cs typeface="+mn-lt"/>
              </a:rPr>
              <a:t>[30] “(PDF) Project-Based Learning Approach for teaching mobile application ...,” Project-Based Learning Approach for Teaching Mobile Application Development Using Visualization Technology, </a:t>
            </a:r>
            <a:r>
              <a:rPr lang="en-US" sz="1800">
                <a:ea typeface="+mn-lt"/>
                <a:cs typeface="+mn-lt"/>
                <a:hlinkClick r:id="rId2"/>
              </a:rPr>
              <a:t>https://www.researchgate.net/publication/340901247_Project-Based_Learning_Approach_for_Teaching_Mobile_Application_Development_Using_Visualization_Technology</a:t>
            </a:r>
            <a:r>
              <a:rPr lang="en-US" sz="1800">
                <a:ea typeface="+mn-lt"/>
                <a:cs typeface="+mn-lt"/>
              </a:rPr>
              <a:t> (accessed Feb. 20, 2024). </a:t>
            </a:r>
            <a:endParaRPr lang="en-US"/>
          </a:p>
          <a:p>
            <a:pPr>
              <a:buNone/>
            </a:pPr>
            <a:r>
              <a:rPr lang="en-US" sz="1800">
                <a:ea typeface="+mn-lt"/>
                <a:cs typeface="+mn-lt"/>
              </a:rPr>
              <a:t>[31] Author links open overlay </a:t>
            </a:r>
            <a:r>
              <a:rPr lang="en-US" sz="1800" err="1">
                <a:ea typeface="+mn-lt"/>
                <a:cs typeface="+mn-lt"/>
              </a:rPr>
              <a:t>panelAslina</a:t>
            </a:r>
            <a:r>
              <a:rPr lang="en-US" sz="1800">
                <a:ea typeface="+mn-lt"/>
                <a:cs typeface="+mn-lt"/>
              </a:rPr>
              <a:t> Saad a et al., “A review of Project-Based Learning (PBL) and Computational Thinking (CT) in teaching and learning,” Learning and Motivation, </a:t>
            </a:r>
            <a:r>
              <a:rPr lang="en-US" sz="1800">
                <a:ea typeface="+mn-lt"/>
                <a:cs typeface="+mn-lt"/>
                <a:hlinkClick r:id="rId3"/>
              </a:rPr>
              <a:t>https://www.sciencedirect.com/science/article/abs/pii/S0023969022000224</a:t>
            </a:r>
            <a:r>
              <a:rPr lang="en-US" sz="1800">
                <a:ea typeface="+mn-lt"/>
                <a:cs typeface="+mn-lt"/>
              </a:rPr>
              <a:t> (accessed Feb. 21, 2024). </a:t>
            </a:r>
            <a:endParaRPr lang="en-US">
              <a:ea typeface="+mn-lt"/>
              <a:cs typeface="+mn-lt"/>
            </a:endParaRPr>
          </a:p>
          <a:p>
            <a:pPr>
              <a:buNone/>
            </a:pPr>
            <a:r>
              <a:rPr lang="en-US" sz="1800">
                <a:ea typeface="+mn-lt"/>
                <a:cs typeface="+mn-lt"/>
              </a:rPr>
              <a:t>[32] F. Niklas, E. Birtwistle, A. Wirth, T. Schiele, and A. Mues, “App-Based Learning for Kindergarten Children at Home (learning4kids): Study protocol for cohort 2 and the school assessments - BMC pediatrics,” BioMed Central, </a:t>
            </a:r>
            <a:r>
              <a:rPr lang="en-US" sz="1800">
                <a:ea typeface="+mn-lt"/>
                <a:cs typeface="+mn-lt"/>
                <a:hlinkClick r:id="rId4"/>
              </a:rPr>
              <a:t>https://bmcpediatr.biomedcentral.com/articles/10.1186/s12887-022-03737-w</a:t>
            </a:r>
            <a:r>
              <a:rPr lang="en-US" sz="1800">
                <a:ea typeface="+mn-lt"/>
                <a:cs typeface="+mn-lt"/>
              </a:rPr>
              <a:t> (accessed Feb. 21, 2024). </a:t>
            </a:r>
            <a:endParaRPr lang="en-US"/>
          </a:p>
          <a:p>
            <a:pPr>
              <a:buNone/>
            </a:pPr>
            <a:endParaRPr lang="en-US" sz="1800">
              <a:ea typeface="Cambria"/>
            </a:endParaRPr>
          </a:p>
          <a:p>
            <a:pPr>
              <a:buNone/>
            </a:pPr>
            <a:endParaRPr lang="en-US" sz="1800">
              <a:latin typeface="Cambria"/>
              <a:ea typeface="Cambria"/>
              <a:cs typeface="Mangal"/>
            </a:endParaRPr>
          </a:p>
          <a:p>
            <a:pPr marL="0" indent="0">
              <a:buNone/>
            </a:pPr>
            <a:endParaRPr lang="en-US" sz="1800">
              <a:latin typeface="Calibri"/>
              <a:ea typeface="DengXian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en-US" sz="1800">
              <a:latin typeface="Cambria"/>
              <a:ea typeface="Cambria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en-US" sz="1800"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endParaRPr lang="en-US" sz="1800"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endParaRPr lang="en-US" sz="1800"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endParaRPr lang="en-US">
              <a:latin typeface="Cambria"/>
              <a:ea typeface="Cambria"/>
              <a:cs typeface="Mangal" panose="02040503050203030202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F54501-D5F1-9AE8-7586-BCDF970A30B2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IT21084522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>
                <a:solidFill>
                  <a:schemeClr val="tx1"/>
                </a:solidFill>
              </a:rPr>
              <a:t>Dissanayake A. L.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</p:spTree>
    <p:extLst>
      <p:ext uri="{BB962C8B-B14F-4D97-AF65-F5344CB8AC3E}">
        <p14:creationId xmlns:p14="http://schemas.microsoft.com/office/powerpoint/2010/main" val="28774205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25A2-0ABA-476F-93A9-CAE8E1CC4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6200"/>
            <a:ext cx="10363200" cy="1362075"/>
          </a:xfrm>
        </p:spPr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3D551-122C-4719-815B-4B734524E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" y="609601"/>
            <a:ext cx="11250084" cy="5127848"/>
          </a:xfrm>
        </p:spPr>
        <p:txBody>
          <a:bodyPr/>
          <a:lstStyle/>
          <a:p>
            <a:r>
              <a:rPr lang="en-US" sz="1800">
                <a:effectLst/>
                <a:latin typeface="Calibri" panose="020F0502020204030204" pitchFamily="34" charset="0"/>
                <a:ea typeface="DengXian" panose="02010600030101010101" pitchFamily="2" charset="-122"/>
                <a:cs typeface="Mangal" panose="02040503050203030202" pitchFamily="18" charset="0"/>
              </a:rPr>
              <a:t>[1] </a:t>
            </a:r>
            <a:r>
              <a:rPr lang="en-US" sz="1800">
                <a:effectLst/>
                <a:latin typeface="Calibri" panose="020F0502020204030204" pitchFamily="34" charset="0"/>
                <a:ea typeface="DengXian" panose="02010600030101010101" pitchFamily="2" charset="-122"/>
                <a:cs typeface="Mangal" panose="02040503050203030202" pitchFamily="18" charset="0"/>
                <a:hlinkClick r:id="rId2"/>
              </a:rPr>
              <a:t>https://www.bbc.com/news/world-61028138</a:t>
            </a:r>
            <a:endParaRPr lang="en-US" sz="1800">
              <a:effectLst/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r>
              <a:rPr lang="en-US" sz="1800">
                <a:latin typeface="Calibri" panose="020F0502020204030204" pitchFamily="34" charset="0"/>
                <a:ea typeface="DengXian" panose="02010600030101010101" pitchFamily="2" charset="-122"/>
                <a:cs typeface="Mangal" panose="02040503050203030202" pitchFamily="18" charset="0"/>
              </a:rPr>
              <a:t>[2] </a:t>
            </a:r>
            <a:r>
              <a:rPr lang="en-US" sz="1800">
                <a:latin typeface="Calibri" panose="020F0502020204030204" pitchFamily="34" charset="0"/>
                <a:ea typeface="DengXian" panose="02010600030101010101" pitchFamily="2" charset="-122"/>
                <a:cs typeface="Mangal" panose="02040503050203030202" pitchFamily="18" charset="0"/>
                <a:hlinkClick r:id="rId3"/>
              </a:rPr>
              <a:t>https://www.ncbi.nlm.nih.gov/pmc/articles/PMC9212225/</a:t>
            </a:r>
            <a:endParaRPr lang="en-US" sz="1800"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r>
              <a:rPr lang="en-US" sz="1800">
                <a:latin typeface="Calibri" panose="020F0502020204030204" pitchFamily="34" charset="0"/>
                <a:ea typeface="DengXian" panose="02010600030101010101" pitchFamily="2" charset="-122"/>
                <a:cs typeface="Mangal" panose="02040503050203030202" pitchFamily="18" charset="0"/>
              </a:rPr>
              <a:t>[3] </a:t>
            </a:r>
            <a:r>
              <a:rPr lang="en-US" sz="1800">
                <a:effectLst/>
                <a:latin typeface="Calibri" panose="020F0502020204030204" pitchFamily="34" charset="0"/>
                <a:ea typeface="DengXian" panose="02010600030101010101" pitchFamily="2" charset="-122"/>
                <a:cs typeface="Mangal" panose="02040503050203030202" pitchFamily="18" charset="0"/>
                <a:hlinkClick r:id="rId4"/>
              </a:rPr>
              <a:t>https://icts.io/2023/09/08/top-3-outsourcing-countries-in-asia-india-philipines-and-vietnam</a:t>
            </a:r>
            <a:endParaRPr lang="en-US" sz="1800">
              <a:effectLst/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r>
              <a:rPr lang="en-US" sz="1800">
                <a:latin typeface="Calibri" panose="020F0502020204030204" pitchFamily="34" charset="0"/>
                <a:ea typeface="DengXian" panose="02010600030101010101" pitchFamily="2" charset="-122"/>
                <a:cs typeface="Mangal" panose="02040503050203030202" pitchFamily="18" charset="0"/>
              </a:rPr>
              <a:t>[4] </a:t>
            </a:r>
            <a:r>
              <a:rPr lang="en-US" sz="1800">
                <a:latin typeface="Calibri" panose="020F0502020204030204" pitchFamily="34" charset="0"/>
                <a:ea typeface="DengXian" panose="02010600030101010101" pitchFamily="2" charset="-122"/>
                <a:cs typeface="Mangal" panose="02040503050203030202" pitchFamily="18" charset="0"/>
                <a:hlinkClick r:id="rId5"/>
              </a:rPr>
              <a:t>https://timesofindia.indiatimes.com/india-fastest-growing-open-source-contributor-github/articleshow/81741376.cms?from=mdr</a:t>
            </a:r>
            <a:endParaRPr lang="en-US" sz="1800"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endParaRPr lang="en-US" sz="1800"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endParaRPr lang="en-US" sz="1800"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endParaRPr lang="en-US" sz="1800"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endParaRPr lang="en-US" sz="1800"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endParaRPr lang="en-US" sz="1800"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endParaRPr lang="en-US" sz="1800"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endParaRPr lang="en-US" sz="1800"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endParaRPr lang="en-US" sz="1800"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endParaRPr lang="en-US" sz="1800">
              <a:effectLst/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2148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320F91-82FD-926A-63AC-1E18A0F7152F}"/>
              </a:ext>
            </a:extLst>
          </p:cNvPr>
          <p:cNvSpPr/>
          <p:nvPr/>
        </p:nvSpPr>
        <p:spPr>
          <a:xfrm>
            <a:off x="4320353" y="2967335"/>
            <a:ext cx="35512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LK" sz="5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Thank-You</a:t>
            </a:r>
          </a:p>
        </p:txBody>
      </p:sp>
    </p:spTree>
    <p:extLst>
      <p:ext uri="{BB962C8B-B14F-4D97-AF65-F5344CB8AC3E}">
        <p14:creationId xmlns:p14="http://schemas.microsoft.com/office/powerpoint/2010/main" val="721585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Specific &amp; Sub Objectives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36661"/>
            <a:ext cx="11684000" cy="5181600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Develop an interactive mobile application for gamified learning of fundamental programming concepts through storytelling using native language support.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z="2800"/>
              <a:t>Main Component	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Personalized Story Generation Module ☑️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/>
              <a:t>Subcomponents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MCQ Generation Module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Hint Generation Module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Feedback Generation Module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A87EE8-2430-48CE-B467-8BD3100BC4EF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IT21023446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 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Sanjeevan M.C.M.A  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 R24-109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560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8376A6-FCE2-4A8E-BFFF-11B69BD93976}" vid="{0A5F165D-9E14-4628-BA29-A51D7051FD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9DA3C4D1080CD4397A7A2FD646AD77D" ma:contentTypeVersion="14" ma:contentTypeDescription="Create a new document." ma:contentTypeScope="" ma:versionID="ac4d98a4e48c85baa82913e9af99480d">
  <xsd:schema xmlns:xsd="http://www.w3.org/2001/XMLSchema" xmlns:xs="http://www.w3.org/2001/XMLSchema" xmlns:p="http://schemas.microsoft.com/office/2006/metadata/properties" xmlns:ns2="db72c12f-87a4-44ab-bbc5-4cc8306b158a" xmlns:ns3="f53127bd-1875-4446-b071-c4506206683b" targetNamespace="http://schemas.microsoft.com/office/2006/metadata/properties" ma:root="true" ma:fieldsID="1bc4e44df27fceca9be527623e70bee9" ns2:_="" ns3:_="">
    <xsd:import namespace="db72c12f-87a4-44ab-bbc5-4cc8306b158a"/>
    <xsd:import namespace="f53127bd-1875-4446-b071-c4506206683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lcf76f155ced4ddcb4097134ff3c332f" minOccurs="0"/>
                <xsd:element ref="ns2:TaxCatchAll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3127bd-1875-4446-b071-c450620668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53127bd-1875-4446-b071-c4506206683b">
      <Terms xmlns="http://schemas.microsoft.com/office/infopath/2007/PartnerControls"/>
    </lcf76f155ced4ddcb4097134ff3c332f>
    <TaxCatchAll xmlns="db72c12f-87a4-44ab-bbc5-4cc8306b158a" xsi:nil="true"/>
  </documentManagement>
</p:properties>
</file>

<file path=customXml/itemProps1.xml><?xml version="1.0" encoding="utf-8"?>
<ds:datastoreItem xmlns:ds="http://schemas.openxmlformats.org/officeDocument/2006/customXml" ds:itemID="{49553357-C077-4D7F-80B1-AA8AF854C563}">
  <ds:schemaRefs>
    <ds:schemaRef ds:uri="db72c12f-87a4-44ab-bbc5-4cc8306b158a"/>
    <ds:schemaRef ds:uri="f53127bd-1875-4446-b071-c4506206683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F1E2731-554B-4338-B8D4-CC6E93F6059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B7BF06D-CA41-4CEE-ADDF-770BC8774276}">
  <ds:schemaRefs>
    <ds:schemaRef ds:uri="http://purl.org/dc/terms/"/>
    <ds:schemaRef ds:uri="db72c12f-87a4-44ab-bbc5-4cc8306b158a"/>
    <ds:schemaRef ds:uri="http://purl.org/dc/elements/1.1/"/>
    <ds:schemaRef ds:uri="http://schemas.microsoft.com/office/2006/documentManagement/types"/>
    <ds:schemaRef ds:uri="f53127bd-1875-4446-b071-c4506206683b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{FE6CF0BC-D8F3-8841-91EB-A5D8FE6E8339}tf16401378</Template>
  <TotalTime>0</TotalTime>
  <Words>4829</Words>
  <Application>Microsoft Office PowerPoint</Application>
  <PresentationFormat>Widescreen</PresentationFormat>
  <Paragraphs>681</Paragraphs>
  <Slides>84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3" baseType="lpstr">
      <vt:lpstr>Adobe Devanagari</vt:lpstr>
      <vt:lpstr>Arial</vt:lpstr>
      <vt:lpstr>Calibri</vt:lpstr>
      <vt:lpstr>Cambria</vt:lpstr>
      <vt:lpstr>Courier New</vt:lpstr>
      <vt:lpstr>Times New Roman</vt:lpstr>
      <vt:lpstr>Wingdings</vt:lpstr>
      <vt:lpstr>Wingdings,Sans-Serif</vt:lpstr>
      <vt:lpstr>Office Theme</vt:lpstr>
      <vt:lpstr> Programming Learning App for Kids </vt:lpstr>
      <vt:lpstr>Research Problem</vt:lpstr>
      <vt:lpstr>Research Questions ?</vt:lpstr>
      <vt:lpstr>Objectives</vt:lpstr>
      <vt:lpstr>System Diagram</vt:lpstr>
      <vt:lpstr>Personalized Story Generation IT21023446 | Sanjeevan m.c.m.a</vt:lpstr>
      <vt:lpstr>Research Question </vt:lpstr>
      <vt:lpstr>Research Gap </vt:lpstr>
      <vt:lpstr>Specific &amp; Sub Objectives</vt:lpstr>
      <vt:lpstr>Methodology</vt:lpstr>
      <vt:lpstr>Methodology Cont’d</vt:lpstr>
      <vt:lpstr>Methodology Cont’d</vt:lpstr>
      <vt:lpstr>Methodology Cont’d</vt:lpstr>
      <vt:lpstr>Methodology Cont’d</vt:lpstr>
      <vt:lpstr>Methodology Cont’d</vt:lpstr>
      <vt:lpstr>Methodology Cont’d</vt:lpstr>
      <vt:lpstr>Methodology Cont’d</vt:lpstr>
      <vt:lpstr>Methodology Cont’d</vt:lpstr>
      <vt:lpstr>Methodology Cont’d</vt:lpstr>
      <vt:lpstr>Supporting Items</vt:lpstr>
      <vt:lpstr>Supporting Items</vt:lpstr>
      <vt:lpstr>References</vt:lpstr>
      <vt:lpstr>References Cont’d</vt:lpstr>
      <vt:lpstr>Customized Kids Assisting system IT21037306 | Fahmi M.F.A.</vt:lpstr>
      <vt:lpstr>Research Questions ?</vt:lpstr>
      <vt:lpstr>Research Gap</vt:lpstr>
      <vt:lpstr>Specific and Sub Objectives</vt:lpstr>
      <vt:lpstr>Methodology</vt:lpstr>
      <vt:lpstr>Architecture Diagram</vt:lpstr>
      <vt:lpstr>Architecture Diagram</vt:lpstr>
      <vt:lpstr>Methodology Cont’d</vt:lpstr>
      <vt:lpstr>Methodology Cont’d</vt:lpstr>
      <vt:lpstr>Methodology Cont’d</vt:lpstr>
      <vt:lpstr>Methodology Cont’d</vt:lpstr>
      <vt:lpstr>Models</vt:lpstr>
      <vt:lpstr>Challenges</vt:lpstr>
      <vt:lpstr>Upcoming Plan</vt:lpstr>
      <vt:lpstr>Methodology Cont’d</vt:lpstr>
      <vt:lpstr>Methodology Cont’d</vt:lpstr>
      <vt:lpstr>Methodology Cont’d</vt:lpstr>
      <vt:lpstr>Methodology Cont’d</vt:lpstr>
      <vt:lpstr>Methodology Cont’d</vt:lpstr>
      <vt:lpstr>Supporting Items</vt:lpstr>
      <vt:lpstr>Supporting Items</vt:lpstr>
      <vt:lpstr>References</vt:lpstr>
      <vt:lpstr>Level-based IT Fundamental Knowledge Evaluation IT20275006 | Lakpriya K.H.A.V</vt:lpstr>
      <vt:lpstr>Introduction Background</vt:lpstr>
      <vt:lpstr>Research Questions</vt:lpstr>
      <vt:lpstr>Specific and Sub Objectives </vt:lpstr>
      <vt:lpstr>Methodology</vt:lpstr>
      <vt:lpstr>Methodology</vt:lpstr>
      <vt:lpstr>Methodology</vt:lpstr>
      <vt:lpstr>Methodology </vt:lpstr>
      <vt:lpstr>Current Progress</vt:lpstr>
      <vt:lpstr>Project Evidence</vt:lpstr>
      <vt:lpstr>Project Evidence</vt:lpstr>
      <vt:lpstr>Project Evidence</vt:lpstr>
      <vt:lpstr>Project Evidence</vt:lpstr>
      <vt:lpstr>Next Expected Progress </vt:lpstr>
      <vt:lpstr>Gantt Chart</vt:lpstr>
      <vt:lpstr>Supporting Items</vt:lpstr>
      <vt:lpstr>Supporting Items</vt:lpstr>
      <vt:lpstr>References</vt:lpstr>
      <vt:lpstr>IT21084522 | DISSANAYAKE A. L.</vt:lpstr>
      <vt:lpstr>PowerPoint Presentation</vt:lpstr>
      <vt:lpstr>Research Questions ?</vt:lpstr>
      <vt:lpstr>Research Gap</vt:lpstr>
      <vt:lpstr>Specific and Sub Objectives</vt:lpstr>
      <vt:lpstr>Architecture Diagram</vt:lpstr>
      <vt:lpstr>Methodology</vt:lpstr>
      <vt:lpstr>Methodology Cont'd</vt:lpstr>
      <vt:lpstr>Methodology Cont'd</vt:lpstr>
      <vt:lpstr>Methodology Cont'd</vt:lpstr>
      <vt:lpstr>Methodology Cont’d</vt:lpstr>
      <vt:lpstr>Methodology Cont’d</vt:lpstr>
      <vt:lpstr>Methodology Cont’d</vt:lpstr>
      <vt:lpstr>Methodology Cont’d</vt:lpstr>
      <vt:lpstr>Methodology Cont’d</vt:lpstr>
      <vt:lpstr>Methodology Cont’d</vt:lpstr>
      <vt:lpstr>Supporting Items</vt:lpstr>
      <vt:lpstr>Supporting Items</vt:lpstr>
      <vt:lpstr>References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Learning App for Kids</dc:title>
  <dc:creator>Fahmi M.F.A. it21037306</dc:creator>
  <cp:lastModifiedBy>Sanjeevan M.C.M.A it21023446</cp:lastModifiedBy>
  <cp:revision>2</cp:revision>
  <dcterms:created xsi:type="dcterms:W3CDTF">2024-02-18T17:47:56Z</dcterms:created>
  <dcterms:modified xsi:type="dcterms:W3CDTF">2024-10-10T14:58:27Z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0x010100E9DA3C4D1080CD4397A7A2FD646AD77D</vt:lpwstr>
  </property>
  <property fmtid="{D5CDD505-2E9C-101B-9397-08002B2CF9AE}" pid="3" name="MediaServiceImageTags">
    <vt:lpwstr/>
  </property>
</Properties>
</file>